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6" r:id="rId1"/>
  </p:sldMasterIdLst>
  <p:notesMasterIdLst>
    <p:notesMasterId r:id="rId25"/>
  </p:notesMasterIdLst>
  <p:handoutMasterIdLst>
    <p:handoutMasterId r:id="rId26"/>
  </p:handoutMasterIdLst>
  <p:sldIdLst>
    <p:sldId id="361" r:id="rId2"/>
    <p:sldId id="557" r:id="rId3"/>
    <p:sldId id="569" r:id="rId4"/>
    <p:sldId id="568" r:id="rId5"/>
    <p:sldId id="594" r:id="rId6"/>
    <p:sldId id="595" r:id="rId7"/>
    <p:sldId id="581" r:id="rId8"/>
    <p:sldId id="567" r:id="rId9"/>
    <p:sldId id="572" r:id="rId10"/>
    <p:sldId id="575" r:id="rId11"/>
    <p:sldId id="580" r:id="rId12"/>
    <p:sldId id="576" r:id="rId13"/>
    <p:sldId id="577" r:id="rId14"/>
    <p:sldId id="596" r:id="rId15"/>
    <p:sldId id="604" r:id="rId16"/>
    <p:sldId id="605" r:id="rId17"/>
    <p:sldId id="590" r:id="rId18"/>
    <p:sldId id="582" r:id="rId19"/>
    <p:sldId id="583" r:id="rId20"/>
    <p:sldId id="584" r:id="rId21"/>
    <p:sldId id="585" r:id="rId22"/>
    <p:sldId id="586" r:id="rId23"/>
    <p:sldId id="592" r:id="rId24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434"/>
    <a:srgbClr val="E52EDC"/>
    <a:srgbClr val="FF6900"/>
    <a:srgbClr val="F4CEC9"/>
    <a:srgbClr val="9EBF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066" autoAdjust="0"/>
    <p:restoredTop sz="82303" autoAdjust="0"/>
  </p:normalViewPr>
  <p:slideViewPr>
    <p:cSldViewPr>
      <p:cViewPr varScale="1">
        <p:scale>
          <a:sx n="101" d="100"/>
          <a:sy n="101" d="100"/>
        </p:scale>
        <p:origin x="424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768"/>
    </p:cViewPr>
  </p:outlineViewPr>
  <p:notesTextViewPr>
    <p:cViewPr>
      <p:scale>
        <a:sx n="125" d="100"/>
        <a:sy n="12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583" cy="480388"/>
          </a:xfrm>
          <a:prstGeom prst="rect">
            <a:avLst/>
          </a:prstGeom>
        </p:spPr>
        <p:txBody>
          <a:bodyPr vert="horz" lIns="94851" tIns="47425" rIns="94851" bIns="47425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2962" y="0"/>
            <a:ext cx="3170583" cy="480388"/>
          </a:xfrm>
          <a:prstGeom prst="rect">
            <a:avLst/>
          </a:prstGeom>
        </p:spPr>
        <p:txBody>
          <a:bodyPr vert="horz" lIns="94851" tIns="47425" rIns="94851" bIns="47425" rtlCol="0"/>
          <a:lstStyle>
            <a:lvl1pPr algn="r">
              <a:defRPr sz="1200"/>
            </a:lvl1pPr>
          </a:lstStyle>
          <a:p>
            <a:fld id="{C7A310A2-6535-4417-8FA8-AA0E3BD8E381}" type="datetimeFigureOut">
              <a:rPr lang="en-US" smtClean="0"/>
              <a:t>4/1/20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173"/>
            <a:ext cx="3170583" cy="480388"/>
          </a:xfrm>
          <a:prstGeom prst="rect">
            <a:avLst/>
          </a:prstGeom>
        </p:spPr>
        <p:txBody>
          <a:bodyPr vert="horz" lIns="94851" tIns="47425" rIns="94851" bIns="47425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2962" y="9119173"/>
            <a:ext cx="3170583" cy="480388"/>
          </a:xfrm>
          <a:prstGeom prst="rect">
            <a:avLst/>
          </a:prstGeom>
        </p:spPr>
        <p:txBody>
          <a:bodyPr vert="horz" lIns="94851" tIns="47425" rIns="94851" bIns="47425" rtlCol="0" anchor="b"/>
          <a:lstStyle>
            <a:lvl1pPr algn="r">
              <a:defRPr sz="1200"/>
            </a:lvl1pPr>
          </a:lstStyle>
          <a:p>
            <a:fld id="{F8B6821C-F382-4246-80AA-F937D9CF34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3780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53" tIns="48327" rIns="96653" bIns="48327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53" tIns="48327" rIns="96653" bIns="48327" rtlCol="0"/>
          <a:lstStyle>
            <a:lvl1pPr algn="r">
              <a:defRPr sz="1200"/>
            </a:lvl1pPr>
          </a:lstStyle>
          <a:p>
            <a:fld id="{A968B9A5-E803-4C2D-B955-F74BDA24F802}" type="datetimeFigureOut">
              <a:rPr lang="en-US" smtClean="0"/>
              <a:t>4/1/20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53" tIns="48327" rIns="96653" bIns="48327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6653" tIns="48327" rIns="96653" bIns="48327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53" tIns="48327" rIns="96653" bIns="48327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53" tIns="48327" rIns="96653" bIns="48327" rtlCol="0" anchor="b"/>
          <a:lstStyle>
            <a:lvl1pPr algn="r">
              <a:defRPr sz="1200"/>
            </a:lvl1pPr>
          </a:lstStyle>
          <a:p>
            <a:fld id="{A82CFD2B-B1E9-4286-B907-F22A15B9E5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8533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2CFD2B-B1E9-4286-B907-F22A15B9E53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2276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2CFD2B-B1E9-4286-B907-F22A15B9E53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510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2CFD2B-B1E9-4286-B907-F22A15B9E53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401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2CFD2B-B1E9-4286-B907-F22A15B9E53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588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2CFD2B-B1E9-4286-B907-F22A15B9E53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486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2CFD2B-B1E9-4286-B907-F22A15B9E53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414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2CFD2B-B1E9-4286-B907-F22A15B9E53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0400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2CFD2B-B1E9-4286-B907-F22A15B9E53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1585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2CFD2B-B1E9-4286-B907-F22A15B9E53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60605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2CFD2B-B1E9-4286-B907-F22A15B9E53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07583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Comment about Secant methods where Jacobian is approximated to avoid need to calculate derivatives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2CFD2B-B1E9-4286-B907-F22A15B9E53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2697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Cd: drag coefficient, rho: density of the fluid, A: cross section area, speed of the object</a:t>
            </a:r>
            <a:endParaRPr lang="en-US" sz="1200" dirty="0"/>
          </a:p>
          <a:p>
            <a:endParaRPr lang="en-US" sz="1200" dirty="0"/>
          </a:p>
          <a:p>
            <a:r>
              <a:rPr lang="en-US" sz="1200" dirty="0"/>
              <a:t>Spring x = 0.05m</a:t>
            </a:r>
          </a:p>
          <a:p>
            <a:endParaRPr lang="en-US" sz="1200" dirty="0"/>
          </a:p>
          <a:p>
            <a:r>
              <a:rPr lang="en-US" sz="1200" dirty="0"/>
              <a:t>Drag v = 6.3 m/s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2CFD2B-B1E9-4286-B907-F22A15B9E53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17512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2CFD2B-B1E9-4286-B907-F22A15B9E53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82033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2CFD2B-B1E9-4286-B907-F22A15B9E53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5407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2CFD2B-B1E9-4286-B907-F22A15B9E53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0074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2CFD2B-B1E9-4286-B907-F22A15B9E53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5026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2CFD2B-B1E9-4286-B907-F22A15B9E53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4337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2CFD2B-B1E9-4286-B907-F22A15B9E53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9870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lphaUcParenR"/>
            </a:pPr>
            <a:r>
              <a:rPr lang="en-US" dirty="0"/>
              <a:t>Signs differ, length = 8.2, takes 8 iterations (requires more iterations even tough -1.8 is very close to root -2)</a:t>
            </a:r>
          </a:p>
          <a:p>
            <a:pPr marL="228600" indent="-228600">
              <a:buAutoNum type="alphaUcParenR"/>
            </a:pPr>
            <a:r>
              <a:rPr lang="en-US" dirty="0"/>
              <a:t>Signs don’t differ (not valid interval), so not best even tough shortest interval</a:t>
            </a:r>
          </a:p>
          <a:p>
            <a:pPr marL="228600" indent="-228600">
              <a:buAutoNum type="alphaUcParenR"/>
            </a:pPr>
            <a:r>
              <a:rPr lang="en-US" dirty="0"/>
              <a:t>Signs differ, length = 3.5, takes 6 iterations</a:t>
            </a:r>
          </a:p>
          <a:p>
            <a:pPr marL="228600" indent="-228600">
              <a:buAutoNum type="alphaUcParenR"/>
            </a:pPr>
            <a:r>
              <a:rPr lang="en-US" dirty="0"/>
              <a:t>Signs differ length = 5.9, takes 7 iterations</a:t>
            </a:r>
          </a:p>
          <a:p>
            <a:pPr marL="228600" indent="-228600">
              <a:buAutoNum type="alphaUcParenR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2CFD2B-B1E9-4286-B907-F22A15B9E53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7751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2CFD2B-B1E9-4286-B907-F22A15B9E53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757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2CFD2B-B1E9-4286-B907-F22A15B9E53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9353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3" name="Rounded Rectangle 12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295400" y="3200400"/>
            <a:ext cx="6400800" cy="1600200"/>
          </a:xfrm>
        </p:spPr>
        <p:txBody>
          <a:bodyPr/>
          <a:lstStyle>
            <a:lvl1pPr marL="0" indent="0" algn="ctr">
              <a:buNone/>
              <a:defRPr sz="26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B3707-FD6F-4357-B18B-37D39DF1D0B5}" type="datetimeFigureOut">
              <a:rPr lang="en-US" smtClean="0"/>
              <a:t>4/1/20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>
            <a:noAutofit/>
          </a:bodyPr>
          <a:lstStyle>
            <a:lvl1pPr>
              <a:defRPr sz="1400">
                <a:solidFill>
                  <a:srgbClr val="FFFFFF"/>
                </a:solidFill>
              </a:defRPr>
            </a:lvl1pPr>
          </a:lstStyle>
          <a:p>
            <a:fld id="{C533F9BD-4BB6-45C5-982F-C95F1BFD3226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2931" y="1449303"/>
            <a:ext cx="9021537" cy="1527349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62931" y="1396720"/>
            <a:ext cx="9021537" cy="120580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62931" y="2976649"/>
            <a:ext cx="9021537" cy="110532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457200" y="1505930"/>
            <a:ext cx="8229600" cy="1470025"/>
          </a:xfrm>
        </p:spPr>
        <p:txBody>
          <a:bodyPr anchor="ctr"/>
          <a:lstStyle>
            <a:lvl1pPr algn="ctr">
              <a:defRPr lang="en-US" dirty="0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B3707-FD6F-4357-B18B-37D39DF1D0B5}" type="datetimeFigureOut">
              <a:rPr lang="en-US" smtClean="0"/>
              <a:t>4/1/20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3F9BD-4BB6-45C5-982F-C95F1BFD322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1"/>
            <a:ext cx="201168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274640"/>
            <a:ext cx="55626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B3707-FD6F-4357-B18B-37D39DF1D0B5}" type="datetimeFigureOut">
              <a:rPr lang="en-US" smtClean="0"/>
              <a:t>4/1/20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3F9BD-4BB6-45C5-982F-C95F1BFD322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8515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032715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B3707-FD6F-4357-B18B-37D39DF1D0B5}" type="datetimeFigureOut">
              <a:rPr lang="en-US" smtClean="0"/>
              <a:t>4/1/20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3F9BD-4BB6-45C5-982F-C95F1BFD322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7772400" cy="45720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0" name="Rounded Rectangle 9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3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952500"/>
            <a:ext cx="7772400" cy="1362075"/>
          </a:xfrm>
        </p:spPr>
        <p:txBody>
          <a:bodyPr anchor="b" anchorCtr="0"/>
          <a:lstStyle>
            <a:lvl1pPr algn="l">
              <a:buNone/>
              <a:defRPr sz="4000" b="0" cap="none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547938"/>
            <a:ext cx="7772400" cy="1338262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B3707-FD6F-4357-B18B-37D39DF1D0B5}" type="datetimeFigureOut">
              <a:rPr lang="en-US" smtClean="0"/>
              <a:t>4/1/20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0100" y="6172200"/>
            <a:ext cx="4000500" cy="45720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 flipV="1">
            <a:off x="69412" y="2376830"/>
            <a:ext cx="9013515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69146" y="2341475"/>
            <a:ext cx="9013781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68306" y="2468880"/>
            <a:ext cx="9014621" cy="45720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fld id="{C533F9BD-4BB6-45C5-982F-C95F1BFD3226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B3707-FD6F-4357-B18B-37D39DF1D0B5}" type="datetimeFigureOut">
              <a:rPr lang="en-US" smtClean="0"/>
              <a:t>4/1/20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3F9BD-4BB6-45C5-982F-C95F1BFD3226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93395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9530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B3707-FD6F-4357-B18B-37D39DF1D0B5}" type="datetimeFigureOut">
              <a:rPr lang="en-US" smtClean="0"/>
              <a:t>4/1/20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3F9BD-4BB6-45C5-982F-C95F1BFD3226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>
          <a:xfrm>
            <a:off x="9144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half" idx="4"/>
          </p:nvPr>
        </p:nvSpPr>
        <p:spPr>
          <a:xfrm>
            <a:off x="49530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B3707-FD6F-4357-B18B-37D39DF1D0B5}" type="datetimeFigureOut">
              <a:rPr lang="en-US" smtClean="0"/>
              <a:t>4/1/20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3F9BD-4BB6-45C5-982F-C95F1BFD322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B3707-FD6F-4357-B18B-37D39DF1D0B5}" type="datetimeFigureOut">
              <a:rPr lang="en-US" smtClean="0"/>
              <a:t>4/1/20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3F9BD-4BB6-45C5-982F-C95F1BFD322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9" name="Rounded Rectangle 8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 algn="l">
              <a:buNone/>
              <a:defRPr sz="4000" b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914400" y="1600200"/>
            <a:ext cx="1905000" cy="4495800"/>
          </a:xfrm>
        </p:spPr>
        <p:txBody>
          <a:bodyPr/>
          <a:lstStyle>
            <a:lvl1pPr marL="0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B3707-FD6F-4357-B18B-37D39DF1D0B5}" type="datetimeFigureOut">
              <a:rPr lang="en-US" smtClean="0"/>
              <a:t>4/1/20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3F9BD-4BB6-45C5-982F-C95F1BFD3226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"/>
          </p:nvPr>
        </p:nvSpPr>
        <p:spPr>
          <a:xfrm>
            <a:off x="2971800" y="1600200"/>
            <a:ext cx="5715000" cy="44958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900550"/>
            <a:ext cx="7315200" cy="522288"/>
          </a:xfrm>
        </p:spPr>
        <p:txBody>
          <a:bodyPr anchor="ctr">
            <a:noAutofit/>
          </a:bodyPr>
          <a:lstStyle>
            <a:lvl1pPr algn="l">
              <a:buNone/>
              <a:defRPr sz="2800" b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5445825"/>
            <a:ext cx="7315200" cy="685800"/>
          </a:xfrm>
        </p:spPr>
        <p:txBody>
          <a:bodyPr/>
          <a:lstStyle>
            <a:lvl1pPr marL="0" indent="0">
              <a:buFontTx/>
              <a:buNone/>
              <a:defRPr sz="16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B3707-FD6F-4357-B18B-37D39DF1D0B5}" type="datetimeFigureOut">
              <a:rPr lang="en-US" smtClean="0"/>
              <a:t>4/1/20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4400" y="6172200"/>
            <a:ext cx="3886200" cy="45720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fld id="{C533F9BD-4BB6-45C5-982F-C95F1BFD3226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 flipV="1">
            <a:off x="68307" y="4683555"/>
            <a:ext cx="9006840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>
          <a:xfrm>
            <a:off x="68508" y="4650474"/>
            <a:ext cx="9006639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Rectangle 12"/>
          <p:cNvSpPr/>
          <p:nvPr/>
        </p:nvSpPr>
        <p:spPr>
          <a:xfrm>
            <a:off x="68510" y="4773224"/>
            <a:ext cx="9006637" cy="48807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8308" y="66675"/>
            <a:ext cx="9001873" cy="4581525"/>
          </a:xfrm>
          <a:prstGeom prst="round2SameRect">
            <a:avLst>
              <a:gd name="adj1" fmla="val 7101"/>
              <a:gd name="adj2" fmla="val 0"/>
            </a:avLst>
          </a:prstGeom>
          <a:solidFill>
            <a:schemeClr val="bg2"/>
          </a:solidFill>
          <a:ln w="6350"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8" name="Rounded Rectangle 7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400" cy="1143000"/>
          </a:xfrm>
          <a:prstGeom prst="rect">
            <a:avLst/>
          </a:prstGeom>
        </p:spPr>
        <p:txBody>
          <a:bodyPr bIns="91440" anchor="b" anchorCtr="0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7772400" cy="45720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172200" y="6191250"/>
            <a:ext cx="2476500" cy="476250"/>
          </a:xfrm>
          <a:prstGeom prst="rect">
            <a:avLst/>
          </a:prstGeom>
        </p:spPr>
        <p:txBody>
          <a:bodyPr anchor="ctr" anchorCtr="0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811B3707-FD6F-4357-B18B-37D39DF1D0B5}" type="datetimeFigureOut">
              <a:rPr lang="en-US" smtClean="0"/>
              <a:t>4/1/20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</p:spPr>
        <p:txBody>
          <a:bodyPr anchor="ctr" anchorCtr="0"/>
          <a:lstStyle>
            <a:lvl1pPr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146304" y="6210300"/>
            <a:ext cx="457200" cy="457200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anchor="ctr" anchorCtr="1">
            <a:noAutofit/>
          </a:bodyPr>
          <a:lstStyle>
            <a:lvl1pPr algn="ctr" eaLnBrk="1" latinLnBrk="0" hangingPunct="1">
              <a:defRPr kumimoji="0" sz="14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fld id="{C533F9BD-4BB6-45C5-982F-C95F1BFD3226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17" r:id="rId1"/>
    <p:sldLayoutId id="2147483818" r:id="rId2"/>
    <p:sldLayoutId id="2147483819" r:id="rId3"/>
    <p:sldLayoutId id="2147483820" r:id="rId4"/>
    <p:sldLayoutId id="2147483821" r:id="rId5"/>
    <p:sldLayoutId id="2147483822" r:id="rId6"/>
    <p:sldLayoutId id="2147483823" r:id="rId7"/>
    <p:sldLayoutId id="2147483824" r:id="rId8"/>
    <p:sldLayoutId id="2147483825" r:id="rId9"/>
    <p:sldLayoutId id="2147483826" r:id="rId10"/>
    <p:sldLayoutId id="2147483827" r:id="rId11"/>
    <p:sldLayoutId id="2147483828" r:id="rId12"/>
  </p:sldLayoutIdLst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580"/>
        </a:spcBef>
        <a:buClr>
          <a:schemeClr val="accent1"/>
        </a:buClr>
        <a:buSzPct val="8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28600" algn="l" rtl="0" eaLnBrk="1" latinLnBrk="0" hangingPunct="1">
        <a:spcBef>
          <a:spcPts val="370"/>
        </a:spcBef>
        <a:buClr>
          <a:schemeClr val="accent2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SzPct val="8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370"/>
        </a:spcBef>
        <a:buClr>
          <a:schemeClr val="accent3"/>
        </a:buClr>
        <a:buSzPct val="80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70"/>
        </a:spcBef>
        <a:buClr>
          <a:schemeClr val="accent3"/>
        </a:buClr>
        <a:buFontTx/>
        <a:buChar char="o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228600" algn="l" rtl="0" eaLnBrk="1" latinLnBrk="0" hangingPunct="1">
        <a:spcBef>
          <a:spcPts val="370"/>
        </a:spcBef>
        <a:buClr>
          <a:schemeClr val="accent3"/>
        </a:buClr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228600" algn="l" rtl="0" eaLnBrk="1" latinLnBrk="0" hangingPunct="1">
        <a:spcBef>
          <a:spcPts val="370"/>
        </a:spcBef>
        <a:buClr>
          <a:schemeClr val="accent2"/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228600" algn="l" rtl="0" eaLnBrk="1" latinLnBrk="0" hangingPunct="1">
        <a:spcBef>
          <a:spcPts val="370"/>
        </a:spcBef>
        <a:buClr>
          <a:schemeClr val="accent2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5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www.youtube.com/watch?v=DZ_ocmY8xEI" TargetMode="External"/><Relationship Id="rId5" Type="http://schemas.openxmlformats.org/officeDocument/2006/relationships/hyperlink" Target="https://www.youtube.com/watch?v=9DqRkLQ5Sv8" TargetMode="External"/><Relationship Id="rId4" Type="http://schemas.openxmlformats.org/officeDocument/2006/relationships/hyperlink" Target="https://www.youtube.com/watch?v=NRgNDlVtmz0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tif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828800"/>
            <a:ext cx="8229600" cy="1470025"/>
          </a:xfrm>
        </p:spPr>
        <p:txBody>
          <a:bodyPr>
            <a:normAutofit/>
          </a:bodyPr>
          <a:lstStyle/>
          <a:p>
            <a:r>
              <a:rPr lang="en-US" dirty="0"/>
              <a:t>Nonlinear Equations</a:t>
            </a:r>
          </a:p>
        </p:txBody>
      </p:sp>
    </p:spTree>
    <p:extLst>
      <p:ext uri="{BB962C8B-B14F-4D97-AF65-F5344CB8AC3E}">
        <p14:creationId xmlns:p14="http://schemas.microsoft.com/office/powerpoint/2010/main" val="24331986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148">
            <a:extLst>
              <a:ext uri="{FF2B5EF4-FFF2-40B4-BE49-F238E27FC236}">
                <a16:creationId xmlns:a16="http://schemas.microsoft.com/office/drawing/2014/main" id="{7D44DB80-95AA-564B-8720-0D9B8F6628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3050" y="304800"/>
            <a:ext cx="872442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4000" dirty="0">
                <a:solidFill>
                  <a:schemeClr val="tx2"/>
                </a:solidFill>
                <a:latin typeface="Times New Roman" pitchFamily="18" charset="0"/>
              </a:rPr>
              <a:t>Newton’s method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A51B055-F78C-B542-BDC2-8438E23A412B}"/>
                  </a:ext>
                </a:extLst>
              </p:cNvPr>
              <p:cNvSpPr txBox="1"/>
              <p:nvPr/>
            </p:nvSpPr>
            <p:spPr>
              <a:xfrm>
                <a:off x="3553777" y="1648017"/>
                <a:ext cx="4311015" cy="12505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Equation of the tangent line: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′(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−0</m:t>
                          </m:r>
                        </m:num>
                        <m:den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A51B055-F78C-B542-BDC2-8438E23A41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3777" y="1648017"/>
                <a:ext cx="4311015" cy="1250535"/>
              </a:xfrm>
              <a:prstGeom prst="rect">
                <a:avLst/>
              </a:prstGeom>
              <a:blipFill>
                <a:blip r:embed="rId3"/>
                <a:stretch>
                  <a:fillRect l="-2059" t="-40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9646E88-D653-CA4E-9BD6-96B5FE41C010}"/>
              </a:ext>
            </a:extLst>
          </p:cNvPr>
          <p:cNvCxnSpPr/>
          <p:nvPr/>
        </p:nvCxnSpPr>
        <p:spPr>
          <a:xfrm>
            <a:off x="609600" y="5336952"/>
            <a:ext cx="43434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7B4AD58-D82E-F947-B965-BA727A17E1E8}"/>
              </a:ext>
            </a:extLst>
          </p:cNvPr>
          <p:cNvCxnSpPr>
            <a:cxnSpLocks/>
          </p:cNvCxnSpPr>
          <p:nvPr/>
        </p:nvCxnSpPr>
        <p:spPr>
          <a:xfrm flipV="1">
            <a:off x="762000" y="2517552"/>
            <a:ext cx="0" cy="35052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Arc 8">
            <a:extLst>
              <a:ext uri="{FF2B5EF4-FFF2-40B4-BE49-F238E27FC236}">
                <a16:creationId xmlns:a16="http://schemas.microsoft.com/office/drawing/2014/main" id="{CDCB13C1-C1E8-2543-A2E8-DA025E3EFFA6}"/>
              </a:ext>
            </a:extLst>
          </p:cNvPr>
          <p:cNvSpPr/>
          <p:nvPr/>
        </p:nvSpPr>
        <p:spPr>
          <a:xfrm rot="4003439">
            <a:off x="-1961525" y="-155335"/>
            <a:ext cx="4469150" cy="7784172"/>
          </a:xfrm>
          <a:prstGeom prst="arc">
            <a:avLst>
              <a:gd name="adj1" fmla="val 16997269"/>
              <a:gd name="adj2" fmla="val 0"/>
            </a:avLst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D34B75D-8F41-1E47-AFB6-F97B94373A40}"/>
              </a:ext>
            </a:extLst>
          </p:cNvPr>
          <p:cNvCxnSpPr>
            <a:cxnSpLocks/>
          </p:cNvCxnSpPr>
          <p:nvPr/>
        </p:nvCxnSpPr>
        <p:spPr>
          <a:xfrm>
            <a:off x="3733800" y="2898552"/>
            <a:ext cx="0" cy="262306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D2580D2-6CE6-F340-AD3A-C2CA56F05B46}"/>
              </a:ext>
            </a:extLst>
          </p:cNvPr>
          <p:cNvCxnSpPr>
            <a:cxnSpLocks/>
          </p:cNvCxnSpPr>
          <p:nvPr/>
        </p:nvCxnSpPr>
        <p:spPr>
          <a:xfrm flipV="1">
            <a:off x="2667000" y="2707310"/>
            <a:ext cx="1595596" cy="270584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1161C4B8-A85C-2F46-B64A-4BE8A047BE28}"/>
                  </a:ext>
                </a:extLst>
              </p:cNvPr>
              <p:cNvSpPr/>
              <p:nvPr/>
            </p:nvSpPr>
            <p:spPr>
              <a:xfrm>
                <a:off x="2321027" y="5336952"/>
                <a:ext cx="6938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1161C4B8-A85C-2F46-B64A-4BE8A047BE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1027" y="5336952"/>
                <a:ext cx="693843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E7044607-CA4C-8049-BA17-C0B9CF9A13EB}"/>
                  </a:ext>
                </a:extLst>
              </p:cNvPr>
              <p:cNvSpPr/>
              <p:nvPr/>
            </p:nvSpPr>
            <p:spPr>
              <a:xfrm>
                <a:off x="3496684" y="5528194"/>
                <a:ext cx="47423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E7044607-CA4C-8049-BA17-C0B9CF9A13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6684" y="5528194"/>
                <a:ext cx="474232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789912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148">
            <a:extLst>
              <a:ext uri="{FF2B5EF4-FFF2-40B4-BE49-F238E27FC236}">
                <a16:creationId xmlns:a16="http://schemas.microsoft.com/office/drawing/2014/main" id="{7D44DB80-95AA-564B-8720-0D9B8F6628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3050" y="304800"/>
            <a:ext cx="872442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4000" dirty="0" err="1">
                <a:solidFill>
                  <a:schemeClr val="tx2"/>
                </a:solidFill>
                <a:latin typeface="Times New Roman" pitchFamily="18" charset="0"/>
              </a:rPr>
              <a:t>Iclicker</a:t>
            </a:r>
            <a:r>
              <a:rPr lang="en-US" sz="4000" dirty="0">
                <a:solidFill>
                  <a:schemeClr val="tx2"/>
                </a:solidFill>
                <a:latin typeface="Times New Roman" pitchFamily="18" charset="0"/>
              </a:rPr>
              <a:t> question</a:t>
            </a:r>
            <a:endParaRPr lang="en-US" sz="3600" dirty="0">
              <a:solidFill>
                <a:schemeClr val="accent2"/>
              </a:solidFill>
              <a:latin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8E94931-1D42-684A-8D8F-EB834E83CE95}"/>
                  </a:ext>
                </a:extLst>
              </p:cNvPr>
              <p:cNvSpPr txBox="1"/>
              <p:nvPr/>
            </p:nvSpPr>
            <p:spPr>
              <a:xfrm>
                <a:off x="273050" y="1294358"/>
                <a:ext cx="8724420" cy="45243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Consider solving the nonlinear equation</a:t>
                </a:r>
              </a:p>
              <a:p>
                <a:endParaRPr 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5=2.0 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dirty="0"/>
                  <a:t>What is the result of applying one iteration of Newton’s method for solving nonlinear equations with initial starting guess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=0, </m:t>
                    </m:r>
                  </m:oMath>
                </a14:m>
                <a:r>
                  <a:rPr lang="en-US" sz="2400" dirty="0"/>
                  <a:t>i.e. what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/>
                  <a:t>? </a:t>
                </a:r>
              </a:p>
              <a:p>
                <a:endParaRPr lang="en-US" sz="2400" dirty="0"/>
              </a:p>
              <a:p>
                <a:pPr marL="457200" indent="-457200">
                  <a:buAutoNum type="alphaUcParenR"/>
                </a:pP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−2</m:t>
                    </m:r>
                  </m:oMath>
                </a14:m>
                <a:endParaRPr lang="en-US" sz="2400" i="1" dirty="0">
                  <a:latin typeface="Cambria Math" panose="02040503050406030204" pitchFamily="18" charset="0"/>
                </a:endParaRPr>
              </a:p>
              <a:p>
                <a:pPr marL="457200" indent="-457200">
                  <a:buAutoNum type="alphaUcParenR"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0.75</m:t>
                    </m:r>
                  </m:oMath>
                </a14:m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pPr marL="457200" indent="-457200">
                  <a:buAutoNum type="alphaUcParenR"/>
                </a:pP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1.5</m:t>
                    </m:r>
                  </m:oMath>
                </a14:m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pPr marL="457200" indent="-457200">
                  <a:buAutoNum type="alphaUcParenR"/>
                </a:pP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1.5</m:t>
                    </m:r>
                  </m:oMath>
                </a14:m>
                <a:endParaRPr lang="en-US" sz="2400" dirty="0"/>
              </a:p>
              <a:p>
                <a:pPr marL="457200" indent="-457200">
                  <a:buFontTx/>
                  <a:buAutoNum type="alphaUcParenR"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3.0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8E94931-1D42-684A-8D8F-EB834E83CE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050" y="1294358"/>
                <a:ext cx="8724420" cy="4524315"/>
              </a:xfrm>
              <a:prstGeom prst="rect">
                <a:avLst/>
              </a:prstGeom>
              <a:blipFill>
                <a:blip r:embed="rId3"/>
                <a:stretch>
                  <a:fillRect l="-1164" t="-1120" b="-5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281168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148">
            <a:extLst>
              <a:ext uri="{FF2B5EF4-FFF2-40B4-BE49-F238E27FC236}">
                <a16:creationId xmlns:a16="http://schemas.microsoft.com/office/drawing/2014/main" id="{7D44DB80-95AA-564B-8720-0D9B8F6628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3050" y="304800"/>
            <a:ext cx="872442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4000" dirty="0">
                <a:solidFill>
                  <a:schemeClr val="tx2"/>
                </a:solidFill>
                <a:latin typeface="Times New Roman" pitchFamily="18" charset="0"/>
              </a:rPr>
              <a:t>Newton’s Method - summary</a:t>
            </a:r>
            <a:endParaRPr lang="en-US" sz="3600" dirty="0">
              <a:solidFill>
                <a:schemeClr val="accent2"/>
              </a:solidFill>
              <a:latin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8E94931-1D42-684A-8D8F-EB834E83CE95}"/>
                  </a:ext>
                </a:extLst>
              </p:cNvPr>
              <p:cNvSpPr txBox="1"/>
              <p:nvPr/>
            </p:nvSpPr>
            <p:spPr>
              <a:xfrm>
                <a:off x="273050" y="1294358"/>
                <a:ext cx="8337550" cy="56574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 marL="342900" indent="-342900">
                  <a:buFont typeface="Wingdings" pitchFamily="2" charset="2"/>
                  <a:buChar char="q"/>
                </a:pPr>
                <a:r>
                  <a:rPr lang="en-US" sz="2400" dirty="0"/>
                  <a:t>Must be started with initial guess close enough to root (convergence is only local). Otherwise it may not converge at all.</a:t>
                </a:r>
              </a:p>
              <a:p>
                <a:pPr marL="342900" indent="-342900">
                  <a:buFont typeface="Wingdings" pitchFamily="2" charset="2"/>
                  <a:buChar char="q"/>
                </a:pPr>
                <a:endParaRPr lang="en-US" sz="2400" dirty="0"/>
              </a:p>
              <a:p>
                <a:pPr marL="342900" indent="-342900">
                  <a:buFont typeface="Wingdings" pitchFamily="2" charset="2"/>
                  <a:buChar char="q"/>
                </a:pPr>
                <a:r>
                  <a:rPr lang="en-US" sz="2400" dirty="0"/>
                  <a:t>Requires function and first derivative evaluation at each iteration (think about two function evaluations)</a:t>
                </a:r>
              </a:p>
              <a:p>
                <a:pPr marL="342900" indent="-342900">
                  <a:buFont typeface="Wingdings" pitchFamily="2" charset="2"/>
                  <a:buChar char="q"/>
                </a:pPr>
                <a:endParaRPr lang="en-US" sz="2400" dirty="0"/>
              </a:p>
              <a:p>
                <a:pPr marL="342900" indent="-342900">
                  <a:buFont typeface="Wingdings" pitchFamily="2" charset="2"/>
                  <a:buChar char="q"/>
                </a:pPr>
                <a:r>
                  <a:rPr lang="en-US" sz="2400" dirty="0"/>
                  <a:t>What can we do when the derivative evaluation is too costly (or difficult to evaluate)?</a:t>
                </a:r>
              </a:p>
              <a:p>
                <a:pPr marL="342900" indent="-342900">
                  <a:buFont typeface="Wingdings" pitchFamily="2" charset="2"/>
                  <a:buChar char="q"/>
                </a:pPr>
                <a:endParaRPr lang="en-US" sz="2400" dirty="0"/>
              </a:p>
              <a:p>
                <a:pPr marL="342900" indent="-342900">
                  <a:buFont typeface="Wingdings" pitchFamily="2" charset="2"/>
                  <a:buChar char="q"/>
                </a:pPr>
                <a:r>
                  <a:rPr lang="en-US" sz="2400" dirty="0"/>
                  <a:t>Typically has quadratic convergence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||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||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||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||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   0&lt;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&lt;∞</m:t>
                          </m:r>
                        </m:e>
                      </m:func>
                    </m:oMath>
                  </m:oMathPara>
                </a14:m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8E94931-1D42-684A-8D8F-EB834E83CE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050" y="1294358"/>
                <a:ext cx="8337550" cy="5657446"/>
              </a:xfrm>
              <a:prstGeom prst="rect">
                <a:avLst/>
              </a:prstGeom>
              <a:blipFill>
                <a:blip r:embed="rId3"/>
                <a:stretch>
                  <a:fillRect l="-1065" r="-18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28617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148">
            <a:extLst>
              <a:ext uri="{FF2B5EF4-FFF2-40B4-BE49-F238E27FC236}">
                <a16:creationId xmlns:a16="http://schemas.microsoft.com/office/drawing/2014/main" id="{7D44DB80-95AA-564B-8720-0D9B8F6628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3050" y="304800"/>
            <a:ext cx="872442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4000" dirty="0">
                <a:solidFill>
                  <a:schemeClr val="tx2"/>
                </a:solidFill>
                <a:latin typeface="Times New Roman" pitchFamily="18" charset="0"/>
              </a:rPr>
              <a:t>Secant method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A51B055-F78C-B542-BDC2-8438E23A412B}"/>
                  </a:ext>
                </a:extLst>
              </p:cNvPr>
              <p:cNvSpPr txBox="1"/>
              <p:nvPr/>
            </p:nvSpPr>
            <p:spPr>
              <a:xfrm>
                <a:off x="264369" y="1117968"/>
                <a:ext cx="8185150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Also derived from Taylor expansion, but instead of using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′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dirty="0"/>
                  <a:t>, it approximates the tangent with the secant line:</a:t>
                </a:r>
              </a:p>
              <a:p>
                <a:endParaRPr lang="en-US" sz="2400" dirty="0"/>
              </a:p>
              <a:p>
                <a:endParaRPr lang="en-US" sz="2400" b="1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A51B055-F78C-B542-BDC2-8438E23A41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369" y="1117968"/>
                <a:ext cx="8185150" cy="1569660"/>
              </a:xfrm>
              <a:prstGeom prst="rect">
                <a:avLst/>
              </a:prstGeom>
              <a:blipFill>
                <a:blip r:embed="rId3"/>
                <a:stretch>
                  <a:fillRect l="-1085" t="-24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1AC5A9E-2AAB-754A-A380-B6D2A9CAF836}"/>
                  </a:ext>
                </a:extLst>
              </p:cNvPr>
              <p:cNvSpPr txBox="1"/>
              <p:nvPr/>
            </p:nvSpPr>
            <p:spPr>
              <a:xfrm>
                <a:off x="3679279" y="2462361"/>
                <a:ext cx="4311015" cy="12505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Secant line: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′(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1AC5A9E-2AAB-754A-A380-B6D2A9CAF8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9279" y="2462361"/>
                <a:ext cx="4311015" cy="1250535"/>
              </a:xfrm>
              <a:prstGeom prst="rect">
                <a:avLst/>
              </a:prstGeom>
              <a:blipFill>
                <a:blip r:embed="rId4"/>
                <a:stretch>
                  <a:fillRect l="-2059" t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80EFFF2-ED61-2345-AA58-52E76E91B8C8}"/>
              </a:ext>
            </a:extLst>
          </p:cNvPr>
          <p:cNvCxnSpPr/>
          <p:nvPr/>
        </p:nvCxnSpPr>
        <p:spPr>
          <a:xfrm>
            <a:off x="533400" y="5791200"/>
            <a:ext cx="43434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DEC09DD-D01C-9C4C-A146-704484449FE3}"/>
              </a:ext>
            </a:extLst>
          </p:cNvPr>
          <p:cNvCxnSpPr>
            <a:cxnSpLocks/>
          </p:cNvCxnSpPr>
          <p:nvPr/>
        </p:nvCxnSpPr>
        <p:spPr>
          <a:xfrm flipV="1">
            <a:off x="685800" y="2971800"/>
            <a:ext cx="0" cy="35052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Arc 6">
            <a:extLst>
              <a:ext uri="{FF2B5EF4-FFF2-40B4-BE49-F238E27FC236}">
                <a16:creationId xmlns:a16="http://schemas.microsoft.com/office/drawing/2014/main" id="{1789D2D1-B112-9D41-8F4F-97627F497898}"/>
              </a:ext>
            </a:extLst>
          </p:cNvPr>
          <p:cNvSpPr/>
          <p:nvPr/>
        </p:nvSpPr>
        <p:spPr>
          <a:xfrm rot="4003439">
            <a:off x="-2055150" y="308222"/>
            <a:ext cx="4469150" cy="7784172"/>
          </a:xfrm>
          <a:prstGeom prst="arc">
            <a:avLst>
              <a:gd name="adj1" fmla="val 16997269"/>
              <a:gd name="adj2" fmla="val 0"/>
            </a:avLst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E793212-68C9-E941-BF5B-F37B9C406631}"/>
              </a:ext>
            </a:extLst>
          </p:cNvPr>
          <p:cNvCxnSpPr>
            <a:cxnSpLocks/>
          </p:cNvCxnSpPr>
          <p:nvPr/>
        </p:nvCxnSpPr>
        <p:spPr>
          <a:xfrm>
            <a:off x="3733800" y="3412867"/>
            <a:ext cx="0" cy="2623066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F52B016-BA40-E84D-9FCB-A4CCD4FE4ABE}"/>
              </a:ext>
            </a:extLst>
          </p:cNvPr>
          <p:cNvCxnSpPr>
            <a:cxnSpLocks/>
          </p:cNvCxnSpPr>
          <p:nvPr/>
        </p:nvCxnSpPr>
        <p:spPr>
          <a:xfrm flipV="1">
            <a:off x="2320183" y="3490990"/>
            <a:ext cx="1648011" cy="2586331"/>
          </a:xfrm>
          <a:prstGeom prst="line">
            <a:avLst/>
          </a:prstGeom>
          <a:ln w="19050">
            <a:solidFill>
              <a:srgbClr val="0074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DABA9E13-9E92-A64F-B79F-D8ACE93BCFFE}"/>
                  </a:ext>
                </a:extLst>
              </p:cNvPr>
              <p:cNvSpPr/>
              <p:nvPr/>
            </p:nvSpPr>
            <p:spPr>
              <a:xfrm>
                <a:off x="1997577" y="5970778"/>
                <a:ext cx="6938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DABA9E13-9E92-A64F-B79F-D8ACE93BCF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7577" y="5970778"/>
                <a:ext cx="69384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89F15DD6-1EE7-D24A-8250-7F89F5EBEC52}"/>
                  </a:ext>
                </a:extLst>
              </p:cNvPr>
              <p:cNvSpPr/>
              <p:nvPr/>
            </p:nvSpPr>
            <p:spPr>
              <a:xfrm>
                <a:off x="3496684" y="5975866"/>
                <a:ext cx="69384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89F15DD6-1EE7-D24A-8250-7F89F5EBEC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6684" y="5975866"/>
                <a:ext cx="693844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3F6D943-E6E2-BF47-946F-7BEB9D1020F3}"/>
              </a:ext>
            </a:extLst>
          </p:cNvPr>
          <p:cNvCxnSpPr>
            <a:cxnSpLocks/>
          </p:cNvCxnSpPr>
          <p:nvPr/>
        </p:nvCxnSpPr>
        <p:spPr>
          <a:xfrm>
            <a:off x="3144188" y="4116258"/>
            <a:ext cx="0" cy="1919675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7FA0CB50-8828-C247-ADF1-1F2C23E2F4F2}"/>
                  </a:ext>
                </a:extLst>
              </p:cNvPr>
              <p:cNvSpPr/>
              <p:nvPr/>
            </p:nvSpPr>
            <p:spPr>
              <a:xfrm>
                <a:off x="2928536" y="5978531"/>
                <a:ext cx="47423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7FA0CB50-8828-C247-ADF1-1F2C23E2F4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8536" y="5978531"/>
                <a:ext cx="474232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A2ED9CC0-4EC6-2942-9C34-84E5E5F4AFC3}"/>
                  </a:ext>
                </a:extLst>
              </p:cNvPr>
              <p:cNvSpPr/>
              <p:nvPr/>
            </p:nvSpPr>
            <p:spPr>
              <a:xfrm>
                <a:off x="262275" y="1975781"/>
                <a:ext cx="366824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′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A2ED9CC0-4EC6-2942-9C34-84E5E5F4AF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275" y="1975781"/>
                <a:ext cx="3668248" cy="461665"/>
              </a:xfrm>
              <a:prstGeom prst="rect">
                <a:avLst/>
              </a:prstGeom>
              <a:blipFill>
                <a:blip r:embed="rId8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1F2998C-BDE2-1E40-9D2A-64517BFDAA79}"/>
                  </a:ext>
                </a:extLst>
              </p:cNvPr>
              <p:cNvSpPr txBox="1"/>
              <p:nvPr/>
            </p:nvSpPr>
            <p:spPr>
              <a:xfrm>
                <a:off x="5188866" y="4200308"/>
                <a:ext cx="3925816" cy="24993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200" b="1" dirty="0"/>
                  <a:t>Algorithm:</a:t>
                </a:r>
              </a:p>
              <a:p>
                <a:endParaRPr lang="en-US" sz="2200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2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200" i="1">
                          <a:latin typeface="Cambria Math" panose="02040503050406030204" pitchFamily="18" charset="0"/>
                        </a:rPr>
                        <m:t>𝑠𝑡𝑎𝑟𝑡𝑖𝑛𝑔</m:t>
                      </m:r>
                      <m:r>
                        <a:rPr lang="en-US" sz="22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200" i="1">
                          <a:latin typeface="Cambria Math" panose="02040503050406030204" pitchFamily="18" charset="0"/>
                        </a:rPr>
                        <m:t>𝑔𝑢𝑒𝑠𝑠𝑒𝑠</m:t>
                      </m:r>
                    </m:oMath>
                  </m:oMathPara>
                </a14:m>
                <a:endParaRPr lang="en-US" sz="22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200" i="1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d>
                            <m:d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en-US" sz="22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2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2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2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sz="2200" i="1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sz="2200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200" i="1">
                          <a:latin typeface="Cambria Math" panose="02040503050406030204" pitchFamily="18" charset="0"/>
                        </a:rPr>
                        <m:t>′</m:t>
                      </m:r>
                      <m:d>
                        <m:d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200" b="0" i="1" dirty="0">
                  <a:latin typeface="Cambria Math" panose="02040503050406030204" pitchFamily="18" charset="0"/>
                </a:endParaRPr>
              </a:p>
              <a:p>
                <a:endParaRPr lang="en-US" sz="2200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1F2998C-BDE2-1E40-9D2A-64517BFDAA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8866" y="4200308"/>
                <a:ext cx="3925816" cy="2499339"/>
              </a:xfrm>
              <a:prstGeom prst="rect">
                <a:avLst/>
              </a:prstGeom>
              <a:blipFill>
                <a:blip r:embed="rId9"/>
                <a:stretch>
                  <a:fillRect l="-1613" t="-20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335318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148">
            <a:extLst>
              <a:ext uri="{FF2B5EF4-FFF2-40B4-BE49-F238E27FC236}">
                <a16:creationId xmlns:a16="http://schemas.microsoft.com/office/drawing/2014/main" id="{7D44DB80-95AA-564B-8720-0D9B8F6628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3050" y="304800"/>
            <a:ext cx="872442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4000" dirty="0">
                <a:solidFill>
                  <a:schemeClr val="tx2"/>
                </a:solidFill>
                <a:latin typeface="Times New Roman" pitchFamily="18" charset="0"/>
              </a:rPr>
              <a:t>Secant Method - summary</a:t>
            </a:r>
            <a:endParaRPr lang="en-US" sz="3600" dirty="0">
              <a:solidFill>
                <a:schemeClr val="accent2"/>
              </a:solidFill>
              <a:latin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8E94931-1D42-684A-8D8F-EB834E83CE95}"/>
                  </a:ext>
                </a:extLst>
              </p:cNvPr>
              <p:cNvSpPr txBox="1"/>
              <p:nvPr/>
            </p:nvSpPr>
            <p:spPr>
              <a:xfrm>
                <a:off x="273050" y="1046214"/>
                <a:ext cx="8337550" cy="52881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 marL="342900" indent="-342900">
                  <a:buFont typeface="Wingdings" pitchFamily="2" charset="2"/>
                  <a:buChar char="q"/>
                </a:pPr>
                <a:r>
                  <a:rPr lang="en-US" sz="2400" dirty="0"/>
                  <a:t>Still local convergence</a:t>
                </a:r>
              </a:p>
              <a:p>
                <a:pPr marL="342900" indent="-342900">
                  <a:buFont typeface="Wingdings" pitchFamily="2" charset="2"/>
                  <a:buChar char="q"/>
                </a:pPr>
                <a:endParaRPr lang="en-US" sz="2400" dirty="0"/>
              </a:p>
              <a:p>
                <a:pPr marL="342900" indent="-342900">
                  <a:buFont typeface="Wingdings" pitchFamily="2" charset="2"/>
                  <a:buChar char="q"/>
                </a:pPr>
                <a:r>
                  <a:rPr lang="en-US" sz="2400" dirty="0"/>
                  <a:t>Requires only one function evaluation per iteration (only the first iteration requires two function evaluations)</a:t>
                </a:r>
              </a:p>
              <a:p>
                <a:pPr marL="342900" indent="-342900">
                  <a:buFont typeface="Wingdings" pitchFamily="2" charset="2"/>
                  <a:buChar char="q"/>
                </a:pPr>
                <a:endParaRPr lang="en-US" sz="2400" dirty="0"/>
              </a:p>
              <a:p>
                <a:pPr marL="342900" indent="-342900">
                  <a:buFont typeface="Wingdings" pitchFamily="2" charset="2"/>
                  <a:buChar char="q"/>
                </a:pPr>
                <a:r>
                  <a:rPr lang="en-US" sz="2400" dirty="0"/>
                  <a:t>Needs two starting guesses</a:t>
                </a:r>
              </a:p>
              <a:p>
                <a:pPr marL="342900" indent="-342900">
                  <a:buFont typeface="Wingdings" pitchFamily="2" charset="2"/>
                  <a:buChar char="q"/>
                </a:pPr>
                <a:endParaRPr lang="en-US" sz="2400" dirty="0"/>
              </a:p>
              <a:p>
                <a:pPr marL="342900" indent="-342900">
                  <a:buFont typeface="Wingdings" pitchFamily="2" charset="2"/>
                  <a:buChar char="q"/>
                </a:pPr>
                <a:r>
                  <a:rPr lang="en-US" sz="2400" dirty="0"/>
                  <a:t>Has slower convergence than Newton’s Method – </a:t>
                </a:r>
                <a:r>
                  <a:rPr lang="en-US" sz="2400" dirty="0" err="1"/>
                  <a:t>superlinear</a:t>
                </a:r>
                <a:r>
                  <a:rPr lang="en-US" sz="2400" dirty="0"/>
                  <a:t> convergence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||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||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||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||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   1&lt;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func>
                    </m:oMath>
                  </m:oMathPara>
                </a14:m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8E94931-1D42-684A-8D8F-EB834E83CE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050" y="1046214"/>
                <a:ext cx="8337550" cy="5288114"/>
              </a:xfrm>
              <a:prstGeom prst="rect">
                <a:avLst/>
              </a:prstGeom>
              <a:blipFill>
                <a:blip r:embed="rId3"/>
                <a:stretch>
                  <a:fillRect l="-10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366208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148">
            <a:extLst>
              <a:ext uri="{FF2B5EF4-FFF2-40B4-BE49-F238E27FC236}">
                <a16:creationId xmlns:a16="http://schemas.microsoft.com/office/drawing/2014/main" id="{DF9665B9-EADD-E844-AB83-7D713F6F56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3050" y="304800"/>
            <a:ext cx="872442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4000" dirty="0">
                <a:solidFill>
                  <a:schemeClr val="tx2"/>
                </a:solidFill>
                <a:latin typeface="Times New Roman" pitchFamily="18" charset="0"/>
              </a:rPr>
              <a:t>1D methods for root finding:</a:t>
            </a:r>
            <a:endParaRPr lang="en-US" sz="3600" dirty="0">
              <a:solidFill>
                <a:schemeClr val="accent2"/>
              </a:solidFill>
              <a:latin typeface="Times New Roman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599F894E-3B54-924B-9339-13BC112337C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1018130"/>
                  </p:ext>
                </p:extLst>
              </p:nvPr>
            </p:nvGraphicFramePr>
            <p:xfrm>
              <a:off x="533400" y="1295400"/>
              <a:ext cx="8077200" cy="4791012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990600">
                      <a:extLst>
                        <a:ext uri="{9D8B030D-6E8A-4147-A177-3AD203B41FA5}">
                          <a16:colId xmlns:a16="http://schemas.microsoft.com/office/drawing/2014/main" val="1759279805"/>
                        </a:ext>
                      </a:extLst>
                    </a:gridCol>
                    <a:gridCol w="2286000">
                      <a:extLst>
                        <a:ext uri="{9D8B030D-6E8A-4147-A177-3AD203B41FA5}">
                          <a16:colId xmlns:a16="http://schemas.microsoft.com/office/drawing/2014/main" val="168463801"/>
                        </a:ext>
                      </a:extLst>
                    </a:gridCol>
                    <a:gridCol w="2438400">
                      <a:extLst>
                        <a:ext uri="{9D8B030D-6E8A-4147-A177-3AD203B41FA5}">
                          <a16:colId xmlns:a16="http://schemas.microsoft.com/office/drawing/2014/main" val="3876493365"/>
                        </a:ext>
                      </a:extLst>
                    </a:gridCol>
                    <a:gridCol w="2362200">
                      <a:extLst>
                        <a:ext uri="{9D8B030D-6E8A-4147-A177-3AD203B41FA5}">
                          <a16:colId xmlns:a16="http://schemas.microsoft.com/office/drawing/2014/main" val="370988384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Method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Update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Convergence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Cost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645951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Bisection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Check signs of </a:t>
                          </a:r>
                          <a14:m>
                            <m:oMath xmlns:m="http://schemas.openxmlformats.org/officeDocument/2006/math"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  <m:r>
                                <a:rPr lang="en-US" sz="1600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oMath>
                          </a14:m>
                          <a:r>
                            <a:rPr lang="en-US" sz="1600" dirty="0"/>
                            <a:t>and </a:t>
                          </a:r>
                          <a14:m>
                            <m:oMath xmlns:m="http://schemas.openxmlformats.org/officeDocument/2006/math"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d>
                            </m:oMath>
                          </a14:m>
                          <a:endParaRPr lang="en-US" sz="1600" dirty="0"/>
                        </a:p>
                        <a:p>
                          <a:endParaRPr lang="en-US" sz="1600" dirty="0"/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600" b="0" i="1" dirty="0" smtClean="0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a:rPr lang="en-US" sz="1600" b="0" i="1" dirty="0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en-US" sz="1600" b="0" i="1" dirty="0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600" b="0" i="1" dirty="0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en-US" sz="1600" b="0" i="1" dirty="0" smtClean="0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  <m:sup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p>
                                    </m:sSup>
                                  </m:den>
                                </m:f>
                              </m:oMath>
                            </m:oMathPara>
                          </a14:m>
                          <a:endParaRPr lang="en-US" sz="1600" dirty="0"/>
                        </a:p>
                        <a:p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Linear </a:t>
                          </a:r>
                          <a14:m>
                            <m:oMath xmlns:m="http://schemas.openxmlformats.org/officeDocument/2006/math">
                              <m:r>
                                <a:rPr lang="en-US" sz="1600" b="0" i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=1 </m:t>
                              </m:r>
                            </m:oMath>
                          </a14:m>
                          <a:r>
                            <a:rPr lang="en-US" sz="1600" dirty="0"/>
                            <a:t>and 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sz="1600" b="0" i="0" smtClean="0"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=0.5)</m:t>
                              </m:r>
                            </m:oMath>
                          </a14:m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One function evaluation per iteration, no need to compute derivatives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890554659"/>
                      </a:ext>
                    </a:extLst>
                  </a:tr>
                  <a:tr h="208280"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Secant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oMath>
                            </m:oMathPara>
                          </a14:m>
                          <a:endParaRPr lang="en-US" sz="1600" i="1" dirty="0">
                            <a:latin typeface="Cambria Math" panose="02040503050406030204" pitchFamily="18" charset="0"/>
                          </a:endParaRP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600" i="1" dirty="0">
                            <a:latin typeface="Cambria Math" panose="02040503050406030204" pitchFamily="18" charset="0"/>
                          </a:endParaRPr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=−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𝑑𝑓𝑎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  <a:p>
                          <a:endParaRPr lang="en-US" sz="1600" dirty="0"/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𝑑𝑓𝑎</m:t>
                                </m:r>
                                <m:r>
                                  <a:rPr lang="en-US" sz="1600" b="0" i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d>
                                      <m:d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d>
                                      <m:d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−1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num>
                                  <m:den>
                                    <m:d>
                                      <m:d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sub>
                                        </m:s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−1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den>
                                </m:f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/>
                            <a:t>Superlinear 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=1.618</m:t>
                                  </m:r>
                                </m:e>
                              </m:d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</m:oMath>
                          </a14:m>
                          <a:r>
                            <a:rPr lang="en-US" sz="1600" dirty="0"/>
                            <a:t> local convergence</a:t>
                          </a:r>
                          <a:r>
                            <a:rPr lang="en-US" sz="1600" baseline="0" dirty="0"/>
                            <a:t> properties, convergence depends on the initial guess</a:t>
                          </a:r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One function evaluation per iteration (two evaluations for the initial guesses only), no need to compute derivatives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368586896"/>
                      </a:ext>
                    </a:extLst>
                  </a:tr>
                  <a:tr h="1053096"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Newton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oMath>
                            </m:oMathPara>
                          </a14:m>
                          <a:endParaRPr lang="en-US" sz="1600" i="1" dirty="0">
                            <a:latin typeface="Cambria Math" panose="02040503050406030204" pitchFamily="18" charset="0"/>
                          </a:endParaRP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600" i="1" dirty="0">
                            <a:latin typeface="Cambria Math" panose="02040503050406030204" pitchFamily="18" charset="0"/>
                          </a:endParaRP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=−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  <m:d>
                                  <m:d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en-US" sz="1600" i="1" dirty="0">
                            <a:latin typeface="Cambria Math" panose="02040503050406030204" pitchFamily="18" charset="0"/>
                          </a:endParaRPr>
                        </a:p>
                        <a:p>
                          <a:endParaRPr lang="en-US" sz="1600" i="1" dirty="0">
                            <a:latin typeface="Cambria Math" panose="02040503050406030204" pitchFamily="18" charset="0"/>
                          </a:endParaRPr>
                        </a:p>
                        <a:p>
                          <a:pPr/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/>
                            <a:t>Quadratic 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=2</m:t>
                                  </m:r>
                                </m:e>
                              </m:d>
                              <m:r>
                                <a:rPr lang="en-US" sz="1600" b="0" i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</m:oMath>
                          </a14:m>
                          <a:r>
                            <a:rPr lang="en-US" sz="1600" dirty="0"/>
                            <a:t> local convergence properties,</a:t>
                          </a:r>
                          <a:r>
                            <a:rPr lang="en-US" sz="1600" baseline="0" dirty="0"/>
                            <a:t> convergence depends on the initial guess</a:t>
                          </a:r>
                          <a:endParaRPr lang="en-US" sz="1600" dirty="0"/>
                        </a:p>
                        <a:p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Two function evaluations per iteration, requires first order derivatives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707655981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599F894E-3B54-924B-9339-13BC112337C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1018130"/>
                  </p:ext>
                </p:extLst>
              </p:nvPr>
            </p:nvGraphicFramePr>
            <p:xfrm>
              <a:off x="533400" y="1295400"/>
              <a:ext cx="8077200" cy="4791012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990600">
                      <a:extLst>
                        <a:ext uri="{9D8B030D-6E8A-4147-A177-3AD203B41FA5}">
                          <a16:colId xmlns:a16="http://schemas.microsoft.com/office/drawing/2014/main" val="1759279805"/>
                        </a:ext>
                      </a:extLst>
                    </a:gridCol>
                    <a:gridCol w="2286000">
                      <a:extLst>
                        <a:ext uri="{9D8B030D-6E8A-4147-A177-3AD203B41FA5}">
                          <a16:colId xmlns:a16="http://schemas.microsoft.com/office/drawing/2014/main" val="168463801"/>
                        </a:ext>
                      </a:extLst>
                    </a:gridCol>
                    <a:gridCol w="2438400">
                      <a:extLst>
                        <a:ext uri="{9D8B030D-6E8A-4147-A177-3AD203B41FA5}">
                          <a16:colId xmlns:a16="http://schemas.microsoft.com/office/drawing/2014/main" val="3876493365"/>
                        </a:ext>
                      </a:extLst>
                    </a:gridCol>
                    <a:gridCol w="2362200">
                      <a:extLst>
                        <a:ext uri="{9D8B030D-6E8A-4147-A177-3AD203B41FA5}">
                          <a16:colId xmlns:a16="http://schemas.microsoft.com/office/drawing/2014/main" val="370988384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Method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Update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Convergence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Cost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6459512"/>
                      </a:ext>
                    </a:extLst>
                  </a:tr>
                  <a:tr h="1528318"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Bisection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3889" t="-25620" r="-210556" b="-1884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34896" t="-25620" r="-97396" b="-1884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One function evaluation per iteration, no need to compute derivatives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890554659"/>
                      </a:ext>
                    </a:extLst>
                  </a:tr>
                  <a:tr h="1581214"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Secant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3889" t="-121600" r="-210556" b="-824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34896" t="-121600" r="-97396" b="-824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One function evaluation per iteration (two evaluations for the initial guesses only), no need to compute derivatives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368586896"/>
                      </a:ext>
                    </a:extLst>
                  </a:tr>
                  <a:tr h="1310640"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Newton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3889" t="-268932" r="-210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34896" t="-268932" r="-9739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Two function evaluations per iteration, requires first order derivatives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707655981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2460249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4923E09-CA89-404D-BE98-E55E6A7CEA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867" y="1371600"/>
            <a:ext cx="8602785" cy="5181600"/>
          </a:xfrm>
          <a:prstGeom prst="rect">
            <a:avLst/>
          </a:prstGeom>
        </p:spPr>
      </p:pic>
      <p:sp>
        <p:nvSpPr>
          <p:cNvPr id="4" name="Text Box 148">
            <a:extLst>
              <a:ext uri="{FF2B5EF4-FFF2-40B4-BE49-F238E27FC236}">
                <a16:creationId xmlns:a16="http://schemas.microsoft.com/office/drawing/2014/main" id="{EDEDA428-A777-2342-AF3E-1F3E053DF0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3050" y="304800"/>
            <a:ext cx="872442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4000" dirty="0">
                <a:solidFill>
                  <a:schemeClr val="tx2"/>
                </a:solidFill>
                <a:latin typeface="Times New Roman" pitchFamily="18" charset="0"/>
              </a:rPr>
              <a:t>Nonlinear system of equations</a:t>
            </a:r>
            <a:endParaRPr lang="en-US" sz="3600" dirty="0">
              <a:solidFill>
                <a:schemeClr val="accent2"/>
              </a:solidFill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82361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DA22545-F092-2940-B06D-40CC00129C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638"/>
          <a:stretch/>
        </p:blipFill>
        <p:spPr>
          <a:xfrm>
            <a:off x="457200" y="1022222"/>
            <a:ext cx="3312779" cy="283235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242479F-E8EC-334A-B7C0-612A51DB19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168" t="25199" r="2500" b="6762"/>
          <a:stretch/>
        </p:blipFill>
        <p:spPr>
          <a:xfrm>
            <a:off x="3081866" y="3439473"/>
            <a:ext cx="5418667" cy="2286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44E7ECC-460B-B942-BFC9-54A39E380CD6}"/>
              </a:ext>
            </a:extLst>
          </p:cNvPr>
          <p:cNvSpPr/>
          <p:nvPr/>
        </p:nvSpPr>
        <p:spPr>
          <a:xfrm>
            <a:off x="341243" y="5867400"/>
            <a:ext cx="796455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https://www.youtube.com/watch?v=NRgNDlVtmz0</a:t>
            </a:r>
            <a:r>
              <a:rPr lang="en-US" dirty="0"/>
              <a:t> (Robotic arm 1)</a:t>
            </a:r>
          </a:p>
          <a:p>
            <a:r>
              <a:rPr lang="en-US" dirty="0">
                <a:hlinkClick r:id="rId5"/>
              </a:rPr>
              <a:t>https://www.youtube.com/watch?v=9DqRkLQ5Sv8</a:t>
            </a:r>
            <a:r>
              <a:rPr lang="en-US" dirty="0"/>
              <a:t> (Robotic arm 2)</a:t>
            </a:r>
          </a:p>
          <a:p>
            <a:r>
              <a:rPr lang="en-US" dirty="0">
                <a:hlinkClick r:id="rId6"/>
              </a:rPr>
              <a:t>https://www.youtube.com/watch?v=DZ_ocmY8xEI</a:t>
            </a:r>
            <a:r>
              <a:rPr lang="en-US" dirty="0"/>
              <a:t> (Blender)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D42B1B-83F0-0E4E-881B-532C0C9D79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91201" y="381000"/>
            <a:ext cx="2819400" cy="2907813"/>
          </a:xfrm>
          <a:prstGeom prst="rect">
            <a:avLst/>
          </a:prstGeom>
        </p:spPr>
      </p:pic>
      <p:sp>
        <p:nvSpPr>
          <p:cNvPr id="7" name="Text Box 148">
            <a:extLst>
              <a:ext uri="{FF2B5EF4-FFF2-40B4-BE49-F238E27FC236}">
                <a16:creationId xmlns:a16="http://schemas.microsoft.com/office/drawing/2014/main" id="{C3D37219-8276-C742-A8E0-09A87ABA2F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206514"/>
            <a:ext cx="3352536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4000" dirty="0">
                <a:solidFill>
                  <a:schemeClr val="tx2"/>
                </a:solidFill>
                <a:latin typeface="Times New Roman" pitchFamily="18" charset="0"/>
              </a:rPr>
              <a:t>Robotic arms</a:t>
            </a:r>
            <a:endParaRPr lang="en-US" sz="3600" dirty="0">
              <a:solidFill>
                <a:schemeClr val="accent2"/>
              </a:solidFill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79588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148">
            <a:extLst>
              <a:ext uri="{FF2B5EF4-FFF2-40B4-BE49-F238E27FC236}">
                <a16:creationId xmlns:a16="http://schemas.microsoft.com/office/drawing/2014/main" id="{7D44DB80-95AA-564B-8720-0D9B8F6628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3050" y="304800"/>
            <a:ext cx="872442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4000" dirty="0">
                <a:solidFill>
                  <a:schemeClr val="tx2"/>
                </a:solidFill>
                <a:latin typeface="Times New Roman" pitchFamily="18" charset="0"/>
              </a:rPr>
              <a:t>Nonlinear system of equations</a:t>
            </a:r>
            <a:endParaRPr lang="en-US" sz="3600" dirty="0">
              <a:solidFill>
                <a:schemeClr val="accent2"/>
              </a:solidFill>
              <a:latin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DA42E98-9D87-3246-8A8E-76B252CE0081}"/>
                  </a:ext>
                </a:extLst>
              </p:cNvPr>
              <p:cNvSpPr txBox="1"/>
              <p:nvPr/>
            </p:nvSpPr>
            <p:spPr>
              <a:xfrm>
                <a:off x="273050" y="1295400"/>
                <a:ext cx="7423150" cy="41119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Goal: </a:t>
                </a:r>
                <a:r>
                  <a:rPr lang="en-US" sz="2400" dirty="0"/>
                  <a:t>Solve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 for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𝒇</m:t>
                    </m:r>
                    <m: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dirty="0"/>
                  <a:t>In other words,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US" sz="2400" dirty="0"/>
                  <a:t> is a vector-valued function</a:t>
                </a:r>
              </a:p>
              <a:p>
                <a:endParaRPr 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latin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2400" b="1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</m:d>
                              </m:e>
                            </m:mr>
                            <m:mr>
                              <m:e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</m:d>
                              </m:e>
                            </m:mr>
                          </m:m>
                        </m:e>
                      </m:d>
                      <m:r>
                        <a:rPr lang="en-US" sz="2400" b="1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en-US" sz="2400" b="1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  <m:r>
                                      <a:rPr lang="en-US" sz="2400" b="1" i="1">
                                        <a:latin typeface="Cambria Math" panose="02040503050406030204" pitchFamily="18" charset="0"/>
                                      </a:rPr>
                                      <m:t>,…,</m:t>
                                    </m:r>
                                    <m:sSub>
                                      <m:sSub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mr>
                            <m:mr>
                              <m:e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en-US" sz="2400" b="1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  <m:r>
                                      <a:rPr lang="en-US" sz="2400" b="1" i="1">
                                        <a:latin typeface="Cambria Math" panose="02040503050406030204" pitchFamily="18" charset="0"/>
                                      </a:rPr>
                                      <m:t>,…,</m:t>
                                    </m:r>
                                    <m:sSub>
                                      <m:sSub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dirty="0"/>
                  <a:t>If looking for a solution to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US" sz="2400" dirty="0"/>
                  <a:t>, then instead solve</a:t>
                </a:r>
              </a:p>
              <a:p>
                <a:endParaRPr lang="en-US" sz="2400" dirty="0"/>
              </a:p>
              <a:p>
                <a:pPr algn="ctr"/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1" i="1"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1" i="1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DA42E98-9D87-3246-8A8E-76B252CE00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050" y="1295400"/>
                <a:ext cx="7423150" cy="4111960"/>
              </a:xfrm>
              <a:prstGeom prst="rect">
                <a:avLst/>
              </a:prstGeom>
              <a:blipFill>
                <a:blip r:embed="rId3"/>
                <a:stretch>
                  <a:fillRect l="-1368" t="-1231" b="-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651812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148">
            <a:extLst>
              <a:ext uri="{FF2B5EF4-FFF2-40B4-BE49-F238E27FC236}">
                <a16:creationId xmlns:a16="http://schemas.microsoft.com/office/drawing/2014/main" id="{7D44DB80-95AA-564B-8720-0D9B8F6628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3050" y="304800"/>
            <a:ext cx="872442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4000" dirty="0">
                <a:solidFill>
                  <a:schemeClr val="tx2"/>
                </a:solidFill>
                <a:latin typeface="Times New Roman" pitchFamily="18" charset="0"/>
              </a:rPr>
              <a:t>Newton’s method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A51B055-F78C-B542-BDC2-8438E23A412B}"/>
                  </a:ext>
                </a:extLst>
              </p:cNvPr>
              <p:cNvSpPr txBox="1"/>
              <p:nvPr/>
            </p:nvSpPr>
            <p:spPr>
              <a:xfrm>
                <a:off x="259546" y="1012686"/>
                <a:ext cx="8185150" cy="60663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Approximate the nonlinear function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2400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by a linear function using Taylor expansion: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latin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2400" b="1" i="1">
                          <a:latin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𝑱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𝒔</m:t>
                      </m:r>
                    </m:oMath>
                  </m:oMathPara>
                </a14:m>
                <a:endParaRPr lang="en-US" sz="2400" b="1" dirty="0"/>
              </a:p>
              <a:p>
                <a:endParaRPr lang="en-US" sz="2400" dirty="0"/>
              </a:p>
              <a:p>
                <a:r>
                  <a:rPr lang="en-US" sz="2400" dirty="0"/>
                  <a:t>where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𝑱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2400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is the Jacobian matrix of the function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𝒇</m:t>
                    </m:r>
                  </m:oMath>
                </a14:m>
                <a:r>
                  <a:rPr lang="en-US" sz="2400" dirty="0"/>
                  <a:t>:</a:t>
                </a:r>
              </a:p>
              <a:p>
                <a:endParaRPr lang="en-US" sz="2400" dirty="0"/>
              </a:p>
              <a:p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𝑱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f>
                                <m:fPr>
                                  <m:ctrlP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f>
                                <m:fPr>
                                  <m:ctrlP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mr>
                          <m:m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⋱</m:t>
                              </m:r>
                            </m:e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f>
                                <m:fPr>
                                  <m:ctrlP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f>
                                <m:fPr>
                                  <m:ctrlP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mr>
                        </m:m>
                      </m:e>
                    </m:d>
                  </m:oMath>
                </a14:m>
                <a:r>
                  <a:rPr lang="en-US" sz="2400" b="1" dirty="0"/>
                  <a:t>   </a:t>
                </a:r>
                <a:r>
                  <a:rPr lang="en-US" sz="2400" dirty="0"/>
                  <a:t>or</a:t>
                </a:r>
                <a:r>
                  <a:rPr lang="en-US" sz="2400" b="1" dirty="0"/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𝑱</m:t>
                            </m:r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</m:d>
                          </m:e>
                        </m:d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</m:oMath>
                </a14:m>
                <a:endParaRPr lang="en-US" sz="2400" b="1" dirty="0"/>
              </a:p>
              <a:p>
                <a:endParaRPr lang="en-US" sz="2400" b="1" dirty="0"/>
              </a:p>
              <a:p>
                <a:r>
                  <a:rPr lang="en-US" sz="2400" dirty="0"/>
                  <a:t>Set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</m:d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  <m:r>
                      <a:rPr lang="en-US" sz="2400" b="1" i="1">
                        <a:latin typeface="Cambria Math" panose="02040503050406030204" pitchFamily="18" charset="0"/>
                      </a:rPr>
                      <m:t>𝑱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2400" b="1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1" i="1">
                        <a:latin typeface="Cambria Math" panose="02040503050406030204" pitchFamily="18" charset="0"/>
                      </a:rPr>
                      <m:t>𝒔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sz="2400" b="1" i="1"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endParaRPr lang="en-US" sz="2400" b="1" dirty="0"/>
              </a:p>
              <a:p>
                <a:endParaRPr lang="en-US" sz="2400" b="1" dirty="0"/>
              </a:p>
              <a:p>
                <a:r>
                  <a:rPr lang="en-US" sz="2400" dirty="0"/>
                  <a:t>This is a linear system of equations (solve for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𝒔</m:t>
                    </m:r>
                  </m:oMath>
                </a14:m>
                <a:r>
                  <a:rPr lang="en-US" sz="2400" dirty="0"/>
                  <a:t>)!</a:t>
                </a:r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A51B055-F78C-B542-BDC2-8438E23A41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546" y="1012686"/>
                <a:ext cx="8185150" cy="6066341"/>
              </a:xfrm>
              <a:prstGeom prst="rect">
                <a:avLst/>
              </a:prstGeom>
              <a:blipFill>
                <a:blip r:embed="rId3"/>
                <a:stretch>
                  <a:fillRect l="-1084" t="-8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231718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86C872B5-24D7-6F4C-9609-04894BADB9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4650" y="3463357"/>
            <a:ext cx="4883150" cy="336507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0979B0F-2DAA-254F-BE11-F94FD00204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4800" y="151426"/>
            <a:ext cx="4830937" cy="3311931"/>
          </a:xfrm>
          <a:prstGeom prst="rect">
            <a:avLst/>
          </a:prstGeom>
        </p:spPr>
      </p:pic>
      <p:sp>
        <p:nvSpPr>
          <p:cNvPr id="3" name="Text Box 148">
            <a:extLst>
              <a:ext uri="{FF2B5EF4-FFF2-40B4-BE49-F238E27FC236}">
                <a16:creationId xmlns:a16="http://schemas.microsoft.com/office/drawing/2014/main" id="{7D44DB80-95AA-564B-8720-0D9B8F6628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3050" y="304800"/>
            <a:ext cx="3841750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4000" dirty="0">
                <a:solidFill>
                  <a:schemeClr val="tx2"/>
                </a:solidFill>
                <a:latin typeface="Times New Roman" pitchFamily="18" charset="0"/>
              </a:rPr>
              <a:t>How can we solve these equations?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F52DAF9-590A-5347-888D-ECF26AF3FE83}"/>
                  </a:ext>
                </a:extLst>
              </p:cNvPr>
              <p:cNvSpPr txBox="1"/>
              <p:nvPr/>
            </p:nvSpPr>
            <p:spPr>
              <a:xfrm>
                <a:off x="273050" y="2551145"/>
                <a:ext cx="3689349" cy="41549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Spring force: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	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b="0" dirty="0"/>
              </a:p>
              <a:p>
                <a:endParaRPr lang="en-US" sz="2400" dirty="0"/>
              </a:p>
              <a:p>
                <a:r>
                  <a:rPr lang="en-US" sz="2400" dirty="0"/>
                  <a:t>What is the displacement when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=2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?</m:t>
                    </m:r>
                  </m:oMath>
                </a14:m>
                <a:r>
                  <a:rPr lang="en-US" sz="2400" dirty="0"/>
                  <a:t> </a:t>
                </a:r>
                <a:endParaRPr lang="en-US" sz="2400" b="0" dirty="0"/>
              </a:p>
              <a:p>
                <a:endParaRPr lang="en-US" sz="2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Drag force: 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0.5 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dirty="0"/>
                  <a:t>What is the velocity when</a:t>
                </a:r>
              </a:p>
              <a:p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sz="2400">
                        <a:latin typeface="Cambria Math" panose="02040503050406030204" pitchFamily="18" charset="0"/>
                      </a:rPr>
                      <m:t>=2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0</m:t>
                    </m:r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</a:rPr>
                      <m:t>N</m:t>
                    </m:r>
                  </m:oMath>
                </a14:m>
                <a:r>
                  <a:rPr lang="en-US" sz="2400" dirty="0"/>
                  <a:t>?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F52DAF9-590A-5347-888D-ECF26AF3FE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050" y="2551145"/>
                <a:ext cx="3689349" cy="4154984"/>
              </a:xfrm>
              <a:prstGeom prst="rect">
                <a:avLst/>
              </a:prstGeom>
              <a:blipFill>
                <a:blip r:embed="rId5"/>
                <a:stretch>
                  <a:fillRect l="-2749" t="-1220" r="-2405" b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E36DE30-11D6-0246-83F8-0A8F2F641FC9}"/>
                  </a:ext>
                </a:extLst>
              </p:cNvPr>
              <p:cNvSpPr txBox="1"/>
              <p:nvPr/>
            </p:nvSpPr>
            <p:spPr>
              <a:xfrm>
                <a:off x="6019800" y="381000"/>
                <a:ext cx="127951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=40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E36DE30-11D6-0246-83F8-0A8F2F641F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9800" y="381000"/>
                <a:ext cx="1279516" cy="276999"/>
              </a:xfrm>
              <a:prstGeom prst="rect">
                <a:avLst/>
              </a:prstGeom>
              <a:blipFill>
                <a:blip r:embed="rId6"/>
                <a:stretch>
                  <a:fillRect l="-3922" t="-8696" r="-980" b="-30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CF85183-A332-AB48-9714-935E6560A6C0}"/>
                  </a:ext>
                </a:extLst>
              </p:cNvPr>
              <p:cNvSpPr txBox="1"/>
              <p:nvPr/>
            </p:nvSpPr>
            <p:spPr>
              <a:xfrm>
                <a:off x="5899224" y="3635663"/>
                <a:ext cx="158652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=0.5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CF85183-A332-AB48-9714-935E6560A6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9224" y="3635663"/>
                <a:ext cx="1586525" cy="276999"/>
              </a:xfrm>
              <a:prstGeom prst="rect">
                <a:avLst/>
              </a:prstGeom>
              <a:blipFill>
                <a:blip r:embed="rId7"/>
                <a:stretch>
                  <a:fillRect l="-5600" t="-8696" r="-1600" b="-30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668237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148">
            <a:extLst>
              <a:ext uri="{FF2B5EF4-FFF2-40B4-BE49-F238E27FC236}">
                <a16:creationId xmlns:a16="http://schemas.microsoft.com/office/drawing/2014/main" id="{7D44DB80-95AA-564B-8720-0D9B8F6628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3050" y="304800"/>
            <a:ext cx="872442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4000" dirty="0">
                <a:solidFill>
                  <a:schemeClr val="tx2"/>
                </a:solidFill>
                <a:latin typeface="Times New Roman" pitchFamily="18" charset="0"/>
              </a:rPr>
              <a:t>Newton’s method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A51B055-F78C-B542-BDC2-8438E23A412B}"/>
                  </a:ext>
                </a:extLst>
              </p:cNvPr>
              <p:cNvSpPr txBox="1"/>
              <p:nvPr/>
            </p:nvSpPr>
            <p:spPr>
              <a:xfrm>
                <a:off x="273050" y="1219200"/>
                <a:ext cx="8185150" cy="56323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Algorithm:</a:t>
                </a:r>
              </a:p>
              <a:p>
                <a:endParaRPr 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𝑖𝑛𝑖𝑡𝑖𝑎𝑙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𝑔𝑢𝑒𝑠𝑠</m:t>
                      </m:r>
                    </m:oMath>
                  </m:oMathPara>
                </a14:m>
                <a:endParaRPr lang="en-US" sz="2400" b="0" dirty="0"/>
              </a:p>
              <a:p>
                <a:r>
                  <a:rPr lang="en-US" sz="2400" dirty="0"/>
                  <a:t>Solve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𝑱</m:t>
                    </m:r>
                    <m:d>
                      <m:d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2400" b="1" i="1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sz="2400" b="1" i="1"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endParaRPr lang="en-US" sz="2400" dirty="0"/>
              </a:p>
              <a:p>
                <a:r>
                  <a:rPr lang="en-US" sz="2400" dirty="0"/>
                  <a:t>Update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 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b="1" dirty="0"/>
                  <a:t>Convergence: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Typically has quadratic convergence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Drawback: Still only locally convergent</a:t>
                </a:r>
              </a:p>
              <a:p>
                <a:endParaRPr lang="en-US" sz="2400" b="1" dirty="0"/>
              </a:p>
              <a:p>
                <a:r>
                  <a:rPr lang="en-US" sz="2400" b="1" dirty="0"/>
                  <a:t>Cost: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Main cost associated with computing the Jacobian matrix and solving the Newton step.</a:t>
                </a:r>
              </a:p>
              <a:p>
                <a:endParaRPr lang="en-US" sz="2400" b="1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A51B055-F78C-B542-BDC2-8438E23A41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050" y="1219200"/>
                <a:ext cx="8185150" cy="5632311"/>
              </a:xfrm>
              <a:prstGeom prst="rect">
                <a:avLst/>
              </a:prstGeom>
              <a:blipFill>
                <a:blip r:embed="rId3"/>
                <a:stretch>
                  <a:fillRect l="-1240" t="-903" r="-4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161126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148">
            <a:extLst>
              <a:ext uri="{FF2B5EF4-FFF2-40B4-BE49-F238E27FC236}">
                <a16:creationId xmlns:a16="http://schemas.microsoft.com/office/drawing/2014/main" id="{7D44DB80-95AA-564B-8720-0D9B8F6628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3050" y="329184"/>
            <a:ext cx="872442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4000" dirty="0">
                <a:solidFill>
                  <a:schemeClr val="tx2"/>
                </a:solidFill>
                <a:latin typeface="Times New Roman" pitchFamily="18" charset="0"/>
              </a:rPr>
              <a:t>Newton’s method - summary</a:t>
            </a:r>
            <a:endParaRPr lang="en-US" sz="3600" dirty="0">
              <a:solidFill>
                <a:schemeClr val="accent2"/>
              </a:solidFill>
              <a:latin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8E94931-1D42-684A-8D8F-EB834E83CE95}"/>
                  </a:ext>
                </a:extLst>
              </p:cNvPr>
              <p:cNvSpPr txBox="1"/>
              <p:nvPr/>
            </p:nvSpPr>
            <p:spPr>
              <a:xfrm>
                <a:off x="273050" y="1046214"/>
                <a:ext cx="8724420" cy="56323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Wingdings" pitchFamily="2" charset="2"/>
                  <a:buChar char="q"/>
                </a:pPr>
                <a:r>
                  <a:rPr lang="en-US" sz="2400" dirty="0"/>
                  <a:t>Typically quadratic convergence (local convergence)</a:t>
                </a:r>
              </a:p>
              <a:p>
                <a:pPr marL="457200" indent="-457200">
                  <a:buFont typeface="Wingdings" pitchFamily="2" charset="2"/>
                  <a:buChar char="q"/>
                </a:pPr>
                <a:endParaRPr lang="en-US" sz="2400" dirty="0"/>
              </a:p>
              <a:p>
                <a:pPr marL="457200" indent="-457200">
                  <a:buFont typeface="Wingdings" pitchFamily="2" charset="2"/>
                  <a:buChar char="q"/>
                </a:pPr>
                <a:r>
                  <a:rPr lang="en-US" sz="2400" dirty="0"/>
                  <a:t>Computing the Jacobian matrix requires the equivalent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400" dirty="0"/>
                  <a:t> function evaluations for a dense problem (where every function of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US" sz="2400" dirty="0"/>
                  <a:t> depends on every component of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2400" dirty="0"/>
                  <a:t>).</a:t>
                </a:r>
              </a:p>
              <a:p>
                <a:pPr marL="457200" indent="-457200">
                  <a:buFont typeface="Wingdings" pitchFamily="2" charset="2"/>
                  <a:buChar char="q"/>
                </a:pPr>
                <a:endParaRPr lang="en-US" sz="2400" dirty="0"/>
              </a:p>
              <a:p>
                <a:pPr marL="457200" indent="-457200">
                  <a:buFont typeface="Wingdings" pitchFamily="2" charset="2"/>
                  <a:buChar char="q"/>
                </a:pPr>
                <a:r>
                  <a:rPr lang="en-US" sz="2400" dirty="0"/>
                  <a:t>Computation of the Jacobian may be cheaper if the matrix is sparse.</a:t>
                </a:r>
              </a:p>
              <a:p>
                <a:pPr marL="457200" indent="-457200">
                  <a:buFont typeface="Wingdings" pitchFamily="2" charset="2"/>
                  <a:buChar char="q"/>
                </a:pPr>
                <a:endParaRPr lang="en-US" sz="2400" dirty="0"/>
              </a:p>
              <a:p>
                <a:pPr marL="457200" indent="-457200">
                  <a:buFont typeface="Wingdings" pitchFamily="2" charset="2"/>
                  <a:buChar char="q"/>
                </a:pPr>
                <a:r>
                  <a:rPr lang="en-US" sz="2400" dirty="0"/>
                  <a:t>The cost of  calculating the step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𝒔</m:t>
                    </m:r>
                  </m:oMath>
                </a14:m>
                <a:r>
                  <a:rPr lang="en-US" sz="2400" dirty="0"/>
                  <a:t> is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2400" dirty="0"/>
                  <a:t> for a dense Jacobian matrix (Factorization + Solve)</a:t>
                </a:r>
              </a:p>
              <a:p>
                <a:pPr marL="457200" indent="-457200">
                  <a:buFont typeface="Wingdings" pitchFamily="2" charset="2"/>
                  <a:buChar char="q"/>
                </a:pPr>
                <a:endParaRPr lang="en-US" sz="2400" dirty="0"/>
              </a:p>
              <a:p>
                <a:pPr marL="457200" indent="-457200">
                  <a:buFont typeface="Wingdings" pitchFamily="2" charset="2"/>
                  <a:buChar char="q"/>
                </a:pPr>
                <a:r>
                  <a:rPr lang="en-US" sz="2400" dirty="0"/>
                  <a:t>If the same Jacobian matrix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𝑱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dirty="0"/>
                  <a:t> is reused for several consecutive iterations, the convergence rate will suffer accordingly (trade-off between cost per iteration and number of iterations needed for convergence)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8E94931-1D42-684A-8D8F-EB834E83CE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050" y="1046214"/>
                <a:ext cx="8724420" cy="5632311"/>
              </a:xfrm>
              <a:prstGeom prst="rect">
                <a:avLst/>
              </a:prstGeom>
              <a:blipFill>
                <a:blip r:embed="rId3"/>
                <a:stretch>
                  <a:fillRect l="-1019" t="-899" b="-1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707241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148">
            <a:extLst>
              <a:ext uri="{FF2B5EF4-FFF2-40B4-BE49-F238E27FC236}">
                <a16:creationId xmlns:a16="http://schemas.microsoft.com/office/drawing/2014/main" id="{7D44DB80-95AA-564B-8720-0D9B8F6628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3050" y="304800"/>
            <a:ext cx="872442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4000" dirty="0">
                <a:solidFill>
                  <a:schemeClr val="tx2"/>
                </a:solidFill>
                <a:latin typeface="Times New Roman" pitchFamily="18" charset="0"/>
              </a:rPr>
              <a:t>Example</a:t>
            </a:r>
            <a:endParaRPr lang="en-US" sz="3600" dirty="0">
              <a:solidFill>
                <a:schemeClr val="accent2"/>
              </a:solidFill>
              <a:latin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8E94931-1D42-684A-8D8F-EB834E83CE95}"/>
                  </a:ext>
                </a:extLst>
              </p:cNvPr>
              <p:cNvSpPr txBox="1"/>
              <p:nvPr/>
            </p:nvSpPr>
            <p:spPr>
              <a:xfrm>
                <a:off x="419580" y="1197352"/>
                <a:ext cx="8724420" cy="36627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Consider solving the nonlinear system of equations</a:t>
                </a:r>
              </a:p>
              <a:p>
                <a:endParaRPr 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2=2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dirty="0"/>
                  <a:t>What is the result of applying one iteration of Newton’s method with  the following initial guess?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8E94931-1D42-684A-8D8F-EB834E83CE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580" y="1197352"/>
                <a:ext cx="8724420" cy="3662798"/>
              </a:xfrm>
              <a:prstGeom prst="rect">
                <a:avLst/>
              </a:prstGeom>
              <a:blipFill>
                <a:blip r:embed="rId3"/>
                <a:stretch>
                  <a:fillRect l="-1017" t="-10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809620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148">
            <a:extLst>
              <a:ext uri="{FF2B5EF4-FFF2-40B4-BE49-F238E27FC236}">
                <a16:creationId xmlns:a16="http://schemas.microsoft.com/office/drawing/2014/main" id="{7D44DB80-95AA-564B-8720-0D9B8F6628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3050" y="206529"/>
            <a:ext cx="872442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4000" dirty="0">
                <a:solidFill>
                  <a:schemeClr val="tx2"/>
                </a:solidFill>
                <a:latin typeface="Times New Roman" pitchFamily="18" charset="0"/>
              </a:rPr>
              <a:t>Finite Difference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51B055-F78C-B542-BDC2-8438E23A412B}"/>
              </a:ext>
            </a:extLst>
          </p:cNvPr>
          <p:cNvSpPr txBox="1"/>
          <p:nvPr/>
        </p:nvSpPr>
        <p:spPr>
          <a:xfrm>
            <a:off x="308909" y="1125827"/>
            <a:ext cx="85661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Find an approximate for the Jacobian matrix: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E0CB1DEB-240E-9440-9961-008868E3F324}"/>
                  </a:ext>
                </a:extLst>
              </p:cNvPr>
              <p:cNvSpPr/>
              <p:nvPr/>
            </p:nvSpPr>
            <p:spPr>
              <a:xfrm>
                <a:off x="457200" y="1699553"/>
                <a:ext cx="7010400" cy="137742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1" i="1">
                        <a:latin typeface="Cambria Math" panose="02040503050406030204" pitchFamily="18" charset="0"/>
                      </a:rPr>
                      <m:t>𝑱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2000" b="1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0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sz="2000" b="1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f>
                                <m:fPr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f>
                                <m:fPr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mr>
                          <m:m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⋱</m:t>
                              </m:r>
                            </m:e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f>
                                <m:fPr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f>
                                <m:fPr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mr>
                        </m:m>
                      </m:e>
                    </m:d>
                  </m:oMath>
                </a14:m>
                <a:r>
                  <a:rPr lang="en-US" sz="2000" b="1" dirty="0"/>
                  <a:t>   </a:t>
                </a:r>
                <a:r>
                  <a:rPr lang="en-US" sz="2000" dirty="0"/>
                  <a:t>or</a:t>
                </a:r>
                <a:r>
                  <a:rPr lang="en-US" sz="2000" b="1" dirty="0"/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0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𝑱</m:t>
                            </m:r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</m:d>
                          </m:e>
                        </m:d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sz="2000" b="1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</m:oMath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E0CB1DEB-240E-9440-9961-008868E3F3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1699553"/>
                <a:ext cx="7010400" cy="1377428"/>
              </a:xfrm>
              <a:prstGeom prst="rect">
                <a:avLst/>
              </a:prstGeom>
              <a:blipFill>
                <a:blip r:embed="rId3"/>
                <a:stretch>
                  <a:fillRect l="-3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16892F5A-9A64-0942-8282-0B9B68FB5CF0}"/>
                  </a:ext>
                </a:extLst>
              </p:cNvPr>
              <p:cNvSpPr/>
              <p:nvPr/>
            </p:nvSpPr>
            <p:spPr>
              <a:xfrm>
                <a:off x="326955" y="3736400"/>
                <a:ext cx="3273525" cy="7494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2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num>
                        <m:den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2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US" sz="2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d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200" b="0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num>
                        <m:den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den>
                      </m:f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16892F5A-9A64-0942-8282-0B9B68FB5C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955" y="3736400"/>
                <a:ext cx="3273525" cy="749436"/>
              </a:xfrm>
              <a:prstGeom prst="rect">
                <a:avLst/>
              </a:prstGeom>
              <a:blipFill>
                <a:blip r:embed="rId4"/>
                <a:stretch>
                  <a:fillRect b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1275768B-7FC8-F445-8391-1F4B79D47AEC}"/>
              </a:ext>
            </a:extLst>
          </p:cNvPr>
          <p:cNvSpPr/>
          <p:nvPr/>
        </p:nvSpPr>
        <p:spPr>
          <a:xfrm>
            <a:off x="370498" y="3213782"/>
            <a:ext cx="7280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In 1D: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B0B27C8-F49F-0746-9FC1-8BDCBBC706FF}"/>
              </a:ext>
            </a:extLst>
          </p:cNvPr>
          <p:cNvSpPr/>
          <p:nvPr/>
        </p:nvSpPr>
        <p:spPr>
          <a:xfrm>
            <a:off x="370498" y="4807467"/>
            <a:ext cx="7761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In ND: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D46797AF-72E2-DD45-A11C-AEC507D38684}"/>
                  </a:ext>
                </a:extLst>
              </p:cNvPr>
              <p:cNvSpPr/>
              <p:nvPr/>
            </p:nvSpPr>
            <p:spPr>
              <a:xfrm>
                <a:off x="326955" y="5368044"/>
                <a:ext cx="4539641" cy="7279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𝑱</m:t>
                            </m:r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</m:d>
                          </m:e>
                        </m:d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sz="2400" b="1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400" b="1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  <m:sSub>
                              <m:sSubPr>
                                <m:ctrlPr>
                                  <a:rPr lang="en-US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𝜹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h</m:t>
                        </m:r>
                      </m:den>
                    </m:f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D46797AF-72E2-DD45-A11C-AEC507D386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955" y="5368044"/>
                <a:ext cx="4539641" cy="727956"/>
              </a:xfrm>
              <a:prstGeom prst="rect">
                <a:avLst/>
              </a:prstGeom>
              <a:blipFill>
                <a:blip r:embed="rId5"/>
                <a:stretch>
                  <a:fillRect b="-51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898163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506056E-C065-2A45-9ADE-E9FA9762FC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4706" y="498061"/>
            <a:ext cx="5181600" cy="349823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F52DAF9-590A-5347-888D-ECF26AF3FE83}"/>
                  </a:ext>
                </a:extLst>
              </p:cNvPr>
              <p:cNvSpPr txBox="1"/>
              <p:nvPr/>
            </p:nvSpPr>
            <p:spPr>
              <a:xfrm>
                <a:off x="304800" y="304800"/>
                <a:ext cx="3689349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Spring force: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	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400" b="0" dirty="0"/>
              </a:p>
              <a:p>
                <a:endParaRPr lang="en-US" sz="2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Drag force: 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F52DAF9-590A-5347-888D-ECF26AF3FE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" y="304800"/>
                <a:ext cx="3689349" cy="2308324"/>
              </a:xfrm>
              <a:prstGeom prst="rect">
                <a:avLst/>
              </a:prstGeom>
              <a:blipFill>
                <a:blip r:embed="rId4"/>
                <a:stretch>
                  <a:fillRect l="-2414" t="-27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CF85183-A332-AB48-9714-935E6560A6C0}"/>
                  </a:ext>
                </a:extLst>
              </p:cNvPr>
              <p:cNvSpPr txBox="1"/>
              <p:nvPr/>
            </p:nvSpPr>
            <p:spPr>
              <a:xfrm>
                <a:off x="5791200" y="736321"/>
                <a:ext cx="158652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=0.5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CF85183-A332-AB48-9714-935E6560A6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1200" y="736321"/>
                <a:ext cx="1586525" cy="276999"/>
              </a:xfrm>
              <a:prstGeom prst="rect">
                <a:avLst/>
              </a:prstGeom>
              <a:blipFill>
                <a:blip r:embed="rId5"/>
                <a:stretch>
                  <a:fillRect l="-5600" t="-8696" r="-800" b="-30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91B8160B-4D09-7448-9A89-2CDF8FE4E813}"/>
              </a:ext>
            </a:extLst>
          </p:cNvPr>
          <p:cNvSpPr/>
          <p:nvPr/>
        </p:nvSpPr>
        <p:spPr>
          <a:xfrm>
            <a:off x="301906" y="4234559"/>
            <a:ext cx="59436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/>
              <a:t>Nonlinear Equations in 1D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BDDD2B4-104D-C349-86B0-2D4E0820C14A}"/>
                  </a:ext>
                </a:extLst>
              </p:cNvPr>
              <p:cNvSpPr txBox="1"/>
              <p:nvPr/>
            </p:nvSpPr>
            <p:spPr>
              <a:xfrm>
                <a:off x="311552" y="4983042"/>
                <a:ext cx="872442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Goal: </a:t>
                </a:r>
                <a:r>
                  <a:rPr lang="en-US" sz="2400" dirty="0"/>
                  <a:t>Solve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=0 </m:t>
                    </m:r>
                  </m:oMath>
                </a14:m>
                <a:r>
                  <a:rPr lang="en-US" sz="2400" dirty="0"/>
                  <a:t> for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ℛ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ℛ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BDDD2B4-104D-C349-86B0-2D4E0820C1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552" y="4983042"/>
                <a:ext cx="8724420" cy="461665"/>
              </a:xfrm>
              <a:prstGeom prst="rect">
                <a:avLst/>
              </a:prstGeom>
              <a:blipFill>
                <a:blip r:embed="rId6"/>
                <a:stretch>
                  <a:fillRect l="-1164" t="-7895" b="-2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Down Arrow 6">
            <a:extLst>
              <a:ext uri="{FF2B5EF4-FFF2-40B4-BE49-F238E27FC236}">
                <a16:creationId xmlns:a16="http://schemas.microsoft.com/office/drawing/2014/main" id="{7740D66D-5623-9D4A-B5CE-C668F61B161E}"/>
              </a:ext>
            </a:extLst>
          </p:cNvPr>
          <p:cNvSpPr/>
          <p:nvPr/>
        </p:nvSpPr>
        <p:spPr>
          <a:xfrm>
            <a:off x="1371600" y="2362200"/>
            <a:ext cx="457200" cy="6096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D4833EDD-11D9-0C4A-91CA-62D195B326E1}"/>
                  </a:ext>
                </a:extLst>
              </p:cNvPr>
              <p:cNvSpPr/>
              <p:nvPr/>
            </p:nvSpPr>
            <p:spPr>
              <a:xfrm>
                <a:off x="0" y="3054086"/>
                <a:ext cx="3575049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400" dirty="0"/>
                  <a:t>Find the root (zero) of the nonlinear equation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D4833EDD-11D9-0C4A-91CA-62D195B326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054086"/>
                <a:ext cx="3575049" cy="830997"/>
              </a:xfrm>
              <a:prstGeom prst="rect">
                <a:avLst/>
              </a:prstGeom>
              <a:blipFill>
                <a:blip r:embed="rId7"/>
                <a:stretch>
                  <a:fillRect t="-6061"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 17">
            <a:extLst>
              <a:ext uri="{FF2B5EF4-FFF2-40B4-BE49-F238E27FC236}">
                <a16:creationId xmlns:a16="http://schemas.microsoft.com/office/drawing/2014/main" id="{A7539CDD-6D3F-D44F-9C2D-FEC1F8186765}"/>
              </a:ext>
            </a:extLst>
          </p:cNvPr>
          <p:cNvSpPr/>
          <p:nvPr/>
        </p:nvSpPr>
        <p:spPr>
          <a:xfrm>
            <a:off x="152400" y="5625450"/>
            <a:ext cx="357504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Often called </a:t>
            </a:r>
            <a:r>
              <a:rPr lang="en-US" sz="2400" b="1" dirty="0"/>
              <a:t>Root Finding</a:t>
            </a:r>
          </a:p>
        </p:txBody>
      </p:sp>
    </p:spTree>
    <p:extLst>
      <p:ext uri="{BB962C8B-B14F-4D97-AF65-F5344CB8AC3E}">
        <p14:creationId xmlns:p14="http://schemas.microsoft.com/office/powerpoint/2010/main" val="20577148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148">
            <a:extLst>
              <a:ext uri="{FF2B5EF4-FFF2-40B4-BE49-F238E27FC236}">
                <a16:creationId xmlns:a16="http://schemas.microsoft.com/office/drawing/2014/main" id="{7D44DB80-95AA-564B-8720-0D9B8F6628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3050" y="304800"/>
            <a:ext cx="872442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4000" dirty="0">
                <a:solidFill>
                  <a:schemeClr val="tx2"/>
                </a:solidFill>
                <a:latin typeface="Times New Roman" pitchFamily="18" charset="0"/>
              </a:rPr>
              <a:t>Bisection method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69D76BE-CEDE-1F44-A83B-FA1F528CE36B}"/>
              </a:ext>
            </a:extLst>
          </p:cNvPr>
          <p:cNvGrpSpPr/>
          <p:nvPr/>
        </p:nvGrpSpPr>
        <p:grpSpPr>
          <a:xfrm>
            <a:off x="289447" y="1219199"/>
            <a:ext cx="5196954" cy="3505201"/>
            <a:chOff x="289446" y="1219199"/>
            <a:chExt cx="5654153" cy="3817271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629A0A2-2440-F741-9F7F-16E22CD7E6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9446" y="1219199"/>
              <a:ext cx="5654153" cy="3817271"/>
            </a:xfrm>
            <a:prstGeom prst="rect">
              <a:avLst/>
            </a:prstGeom>
          </p:spPr>
        </p:pic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DAD5328-9DFB-A847-997B-973B9F6CC35C}"/>
                </a:ext>
              </a:extLst>
            </p:cNvPr>
            <p:cNvSpPr/>
            <p:nvPr/>
          </p:nvSpPr>
          <p:spPr>
            <a:xfrm>
              <a:off x="3886200" y="3127834"/>
              <a:ext cx="152400" cy="15588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B92E2D3C-2704-BC4E-88A9-3B8E4244879C}"/>
                  </a:ext>
                </a:extLst>
              </p:cNvPr>
              <p:cNvSpPr/>
              <p:nvPr/>
            </p:nvSpPr>
            <p:spPr>
              <a:xfrm>
                <a:off x="296821" y="4648200"/>
                <a:ext cx="8337551" cy="20728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b="1" dirty="0"/>
                  <a:t>Algorithm:</a:t>
                </a:r>
              </a:p>
              <a:p>
                <a:pPr>
                  <a:buFont typeface="+mj-lt"/>
                  <a:buAutoNum type="arabicPeriod"/>
                </a:pPr>
                <a:r>
                  <a:rPr lang="en-US" sz="2000" dirty="0"/>
                  <a:t>Take two points, 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2000" dirty="0"/>
                  <a:t> and 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2000" dirty="0"/>
                  <a:t>, on each side of the root such that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000" b="0" i="0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/>
                  <a:t>and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000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sz="2000" dirty="0"/>
                  <a:t>have opposite signs.</a:t>
                </a:r>
              </a:p>
              <a:p>
                <a:pPr>
                  <a:buFont typeface="+mj-lt"/>
                  <a:buAutoNum type="arabicPeriod"/>
                </a:pPr>
                <a:r>
                  <a:rPr lang="en-US" sz="2000" dirty="0"/>
                  <a:t>Calculate the midpoint 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sz="2000" b="0" dirty="0"/>
              </a:p>
              <a:p>
                <a:pPr>
                  <a:buFont typeface="+mj-lt"/>
                  <a:buAutoNum type="arabicPeriod"/>
                </a:pPr>
                <a:r>
                  <a:rPr lang="en-US" sz="2000" dirty="0"/>
                  <a:t> Evaluate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000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sz="2000" dirty="0"/>
                  <a:t> and use 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2000" dirty="0"/>
                  <a:t> to replace either 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/>
                  <a:t> or 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2000" dirty="0"/>
                  <a:t>, keeping the signs of the endpoints opposite.</a:t>
                </a: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B92E2D3C-2704-BC4E-88A9-3B8E424487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821" y="4648200"/>
                <a:ext cx="8337551" cy="2072875"/>
              </a:xfrm>
              <a:prstGeom prst="rect">
                <a:avLst/>
              </a:prstGeom>
              <a:blipFill>
                <a:blip r:embed="rId4"/>
                <a:stretch>
                  <a:fillRect l="-608" t="-1220" b="-42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769880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148">
            <a:extLst>
              <a:ext uri="{FF2B5EF4-FFF2-40B4-BE49-F238E27FC236}">
                <a16:creationId xmlns:a16="http://schemas.microsoft.com/office/drawing/2014/main" id="{7D44DB80-95AA-564B-8720-0D9B8F6628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3050" y="304800"/>
            <a:ext cx="872442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4000" dirty="0">
                <a:solidFill>
                  <a:schemeClr val="tx2"/>
                </a:solidFill>
                <a:latin typeface="Times New Roman" pitchFamily="18" charset="0"/>
              </a:rPr>
              <a:t>Convergence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461619B-1819-684D-9059-BF8789D8A849}"/>
                  </a:ext>
                </a:extLst>
              </p:cNvPr>
              <p:cNvSpPr txBox="1"/>
              <p:nvPr/>
            </p:nvSpPr>
            <p:spPr>
              <a:xfrm>
                <a:off x="273050" y="1219200"/>
                <a:ext cx="8385063" cy="42769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The bisection method does not estimate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dirty="0"/>
                  <a:t> the approximation of the desired root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2400" dirty="0"/>
                  <a:t> It instead finds an interval smaller than a given tolerance that contains the root.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The length of the interval at iteration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400" dirty="0"/>
                  <a:t> is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num>
                      <m:den>
                        <m:sSup>
                          <m:sSup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400" dirty="0"/>
                  <a:t>. We can define this interval as the error at iteration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sz="2400" dirty="0"/>
              </a:p>
              <a:p>
                <a:endParaRPr 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</m:den>
                          </m:f>
                        </m:e>
                      </m:func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</m:den>
                          </m:f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li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→∞</m:t>
                          </m:r>
                        </m:lim>
                      </m:limLow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</m:d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</m:d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den>
                      </m:f>
                      <m: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en-US" dirty="0"/>
              </a:p>
              <a:p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Linear convergence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461619B-1819-684D-9059-BF8789D8A8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050" y="1219200"/>
                <a:ext cx="8385063" cy="4276940"/>
              </a:xfrm>
              <a:prstGeom prst="rect">
                <a:avLst/>
              </a:prstGeom>
              <a:blipFill>
                <a:blip r:embed="rId3"/>
                <a:stretch>
                  <a:fillRect l="-1059" t="-1484" b="-2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228492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148">
            <a:extLst>
              <a:ext uri="{FF2B5EF4-FFF2-40B4-BE49-F238E27FC236}">
                <a16:creationId xmlns:a16="http://schemas.microsoft.com/office/drawing/2014/main" id="{7D44DB80-95AA-564B-8720-0D9B8F6628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3050" y="304800"/>
            <a:ext cx="872442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4000" dirty="0">
                <a:solidFill>
                  <a:schemeClr val="tx2"/>
                </a:solidFill>
                <a:latin typeface="Times New Roman" pitchFamily="18" charset="0"/>
              </a:rPr>
              <a:t>Convergence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461619B-1819-684D-9059-BF8789D8A849}"/>
                  </a:ext>
                </a:extLst>
              </p:cNvPr>
              <p:cNvSpPr txBox="1"/>
              <p:nvPr/>
            </p:nvSpPr>
            <p:spPr>
              <a:xfrm>
                <a:off x="352185" y="1143000"/>
                <a:ext cx="8566149" cy="60267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An iterative method </a:t>
                </a:r>
                <a:r>
                  <a:rPr lang="en-US" sz="2400" b="1" dirty="0"/>
                  <a:t>converges with rate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if: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||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||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   0&lt;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&lt;∞</m:t>
                          </m:r>
                        </m:e>
                      </m:func>
                    </m:oMath>
                  </m:oMathPara>
                </a14:m>
                <a:endParaRPr lang="en-US" sz="2400" dirty="0"/>
              </a:p>
              <a:p>
                <a:endParaRPr lang="en-US" sz="2400" dirty="0"/>
              </a:p>
              <a:p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=1:</m:t>
                    </m:r>
                  </m:oMath>
                </a14:m>
                <a:r>
                  <a:rPr lang="en-US" sz="2400" dirty="0"/>
                  <a:t> linear convergence</a:t>
                </a:r>
              </a:p>
              <a:p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&gt;1: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 err="1"/>
                  <a:t>superlinear</a:t>
                </a:r>
                <a:r>
                  <a:rPr lang="en-US" sz="2400" dirty="0"/>
                  <a:t> convergence</a:t>
                </a:r>
              </a:p>
              <a:p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=2:</m:t>
                    </m:r>
                  </m:oMath>
                </a14:m>
                <a:r>
                  <a:rPr lang="en-US" sz="2400" dirty="0"/>
                  <a:t> quadratic convergence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Linear convergence gains a constant number of accurate digits each step (and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2400" dirty="0"/>
                  <a:t> matters! 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Quadratic convergence doubles the number of accurate digits in each step (however it only starts making sense once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||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|| </m:t>
                    </m:r>
                  </m:oMath>
                </a14:m>
                <a:r>
                  <a:rPr lang="en-US" sz="2400" dirty="0"/>
                  <a:t>is small (and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2400" dirty="0"/>
                  <a:t> does not matter much)</a:t>
                </a:r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461619B-1819-684D-9059-BF8789D8A8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185" y="1143000"/>
                <a:ext cx="8566149" cy="6026778"/>
              </a:xfrm>
              <a:prstGeom prst="rect">
                <a:avLst/>
              </a:prstGeom>
              <a:blipFill>
                <a:blip r:embed="rId3"/>
                <a:stretch>
                  <a:fillRect l="-1037" t="-8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347067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148">
            <a:extLst>
              <a:ext uri="{FF2B5EF4-FFF2-40B4-BE49-F238E27FC236}">
                <a16:creationId xmlns:a16="http://schemas.microsoft.com/office/drawing/2014/main" id="{7D44DB80-95AA-564B-8720-0D9B8F6628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3050" y="304800"/>
            <a:ext cx="872442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4000" dirty="0">
                <a:solidFill>
                  <a:schemeClr val="tx2"/>
                </a:solidFill>
                <a:latin typeface="Times New Roman" pitchFamily="18" charset="0"/>
              </a:rPr>
              <a:t>Example:</a:t>
            </a:r>
            <a:endParaRPr lang="en-US" sz="3600" dirty="0">
              <a:solidFill>
                <a:schemeClr val="accent2"/>
              </a:solidFill>
              <a:latin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12B4305-F184-2243-9F67-8835C3C70387}"/>
                  </a:ext>
                </a:extLst>
              </p:cNvPr>
              <p:cNvSpPr txBox="1"/>
              <p:nvPr/>
            </p:nvSpPr>
            <p:spPr>
              <a:xfrm>
                <a:off x="273050" y="1219200"/>
                <a:ext cx="8724420" cy="48936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Consider the nonlinear equation</a:t>
                </a:r>
              </a:p>
              <a:p>
                <a:endParaRPr 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=0.5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−2</m:t>
                      </m:r>
                    </m:oMath>
                  </m:oMathPara>
                </a14:m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dirty="0"/>
                  <a:t>and solving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f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400" dirty="0"/>
                  <a:t> using the Bisection Method.  For each of the initial intervals below, how many iterations are required to ensure the root is accurate within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−4</m:t>
                        </m:r>
                      </m:sup>
                    </m:sSup>
                  </m:oMath>
                </a14:m>
                <a:r>
                  <a:rPr lang="en-US" sz="2400" dirty="0"/>
                  <a:t>?</a:t>
                </a:r>
              </a:p>
              <a:p>
                <a:endParaRPr lang="en-US" sz="2400" dirty="0"/>
              </a:p>
              <a:p>
                <a:pPr marL="457200" indent="-457200">
                  <a:buAutoNum type="alphaUcParenR"/>
                </a:pP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[−10,−1.8]</m:t>
                    </m:r>
                  </m:oMath>
                </a14:m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pPr marL="457200" indent="-457200">
                  <a:buAutoNum type="alphaUcParenR"/>
                </a:pPr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pPr marL="457200" indent="-457200">
                  <a:buAutoNum type="alphaUcParenR"/>
                </a:pP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[−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,−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2.1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2400" i="1" dirty="0">
                  <a:latin typeface="Cambria Math" panose="02040503050406030204" pitchFamily="18" charset="0"/>
                </a:endParaRPr>
              </a:p>
              <a:p>
                <a:pPr marL="457200" indent="-457200">
                  <a:buAutoNum type="alphaUcParenR"/>
                </a:pPr>
                <a:endParaRPr lang="en-US" sz="2400" i="1" dirty="0">
                  <a:latin typeface="Cambria Math" panose="02040503050406030204" pitchFamily="18" charset="0"/>
                </a:endParaRPr>
              </a:p>
              <a:p>
                <a:pPr marL="457200" indent="-457200">
                  <a:buFontTx/>
                  <a:buAutoNum type="alphaUcParenR"/>
                </a:pP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[−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1.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9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24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12B4305-F184-2243-9F67-8835C3C703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050" y="1219200"/>
                <a:ext cx="8724420" cy="4893647"/>
              </a:xfrm>
              <a:prstGeom prst="rect">
                <a:avLst/>
              </a:prstGeom>
              <a:blipFill>
                <a:blip r:embed="rId3"/>
                <a:stretch>
                  <a:fillRect l="-1164" t="-1039" b="-7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047457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148">
            <a:extLst>
              <a:ext uri="{FF2B5EF4-FFF2-40B4-BE49-F238E27FC236}">
                <a16:creationId xmlns:a16="http://schemas.microsoft.com/office/drawing/2014/main" id="{7D44DB80-95AA-564B-8720-0D9B8F6628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3050" y="304800"/>
            <a:ext cx="872442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4000" dirty="0">
                <a:solidFill>
                  <a:schemeClr val="tx2"/>
                </a:solidFill>
                <a:latin typeface="Times New Roman" pitchFamily="18" charset="0"/>
              </a:rPr>
              <a:t>Bisection Method - summary</a:t>
            </a:r>
            <a:endParaRPr lang="en-US" sz="3600" dirty="0">
              <a:solidFill>
                <a:schemeClr val="accent2"/>
              </a:solidFill>
              <a:latin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8E94931-1D42-684A-8D8F-EB834E83CE95}"/>
                  </a:ext>
                </a:extLst>
              </p:cNvPr>
              <p:cNvSpPr txBox="1"/>
              <p:nvPr/>
            </p:nvSpPr>
            <p:spPr>
              <a:xfrm>
                <a:off x="273050" y="1294358"/>
                <a:ext cx="8724420" cy="43156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1"/>
                <a:endParaRPr lang="en-US" sz="2400" dirty="0"/>
              </a:p>
              <a:p>
                <a:pPr marL="457200" indent="-457200">
                  <a:buFont typeface="Wingdings" pitchFamily="2" charset="2"/>
                  <a:buChar char="q"/>
                </a:pPr>
                <a:r>
                  <a:rPr lang="en-US" sz="2400" dirty="0"/>
                  <a:t>The function must be continuous with a root in the interval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</m:oMath>
                </a14:m>
                <a:endParaRPr lang="en-US" sz="2400" dirty="0"/>
              </a:p>
              <a:p>
                <a:pPr marL="457200" indent="-457200">
                  <a:buFont typeface="Wingdings" pitchFamily="2" charset="2"/>
                  <a:buChar char="q"/>
                </a:pPr>
                <a:endParaRPr lang="en-US" sz="2400" dirty="0"/>
              </a:p>
              <a:p>
                <a:pPr marL="457200" indent="-457200">
                  <a:buFont typeface="Wingdings" pitchFamily="2" charset="2"/>
                  <a:buChar char="q"/>
                </a:pPr>
                <a:r>
                  <a:rPr lang="en-US" sz="2400" dirty="0"/>
                  <a:t>Requires only one function evaluations for each iteration!</a:t>
                </a:r>
              </a:p>
              <a:p>
                <a:pPr marL="914400" lvl="1" indent="-457200">
                  <a:buFont typeface="Courier New" panose="02070309020205020404" pitchFamily="49" charset="0"/>
                  <a:buChar char="o"/>
                </a:pPr>
                <a:r>
                  <a:rPr lang="en-US" sz="2400" dirty="0"/>
                  <a:t>The first iteration requires two function evaluations.</a:t>
                </a:r>
              </a:p>
              <a:p>
                <a:pPr marL="457200" indent="-457200">
                  <a:buFont typeface="Wingdings" pitchFamily="2" charset="2"/>
                  <a:buChar char="q"/>
                </a:pPr>
                <a:endParaRPr lang="en-US" sz="2400" dirty="0"/>
              </a:p>
              <a:p>
                <a:pPr marL="457200" indent="-457200">
                  <a:buFont typeface="Wingdings" pitchFamily="2" charset="2"/>
                  <a:buChar char="q"/>
                </a:pPr>
                <a:r>
                  <a:rPr lang="en-US" sz="2400" dirty="0"/>
                  <a:t>Given the initial internal </a:t>
                </a:r>
                <a14:m>
                  <m:oMath xmlns:m="http://schemas.openxmlformats.org/officeDocument/2006/math">
                    <m:r>
                      <a:rPr lang="en-US" sz="2400" dirty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400" dirty="0"/>
                  <a:t>, the length of the interval after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400" dirty="0"/>
                  <a:t> iterations is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num>
                      <m:den>
                        <m:sSup>
                          <m:sSup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den>
                    </m:f>
                  </m:oMath>
                </a14:m>
                <a:endParaRPr lang="en-US" sz="2400" dirty="0"/>
              </a:p>
              <a:p>
                <a:pPr marL="457200" indent="-457200">
                  <a:buFont typeface="Wingdings" pitchFamily="2" charset="2"/>
                  <a:buChar char="q"/>
                </a:pPr>
                <a:endParaRPr lang="en-US" sz="2400" dirty="0"/>
              </a:p>
              <a:p>
                <a:pPr marL="457200" indent="-457200">
                  <a:buFont typeface="Wingdings" pitchFamily="2" charset="2"/>
                  <a:buChar char="q"/>
                </a:pPr>
                <a:r>
                  <a:rPr lang="en-US" sz="2400" dirty="0"/>
                  <a:t>Has linear convergence</a:t>
                </a:r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8E94931-1D42-684A-8D8F-EB834E83CE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050" y="1294358"/>
                <a:ext cx="8724420" cy="4315605"/>
              </a:xfrm>
              <a:prstGeom prst="rect">
                <a:avLst/>
              </a:prstGeom>
              <a:blipFill>
                <a:blip r:embed="rId3"/>
                <a:stretch>
                  <a:fillRect l="-10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183709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148">
            <a:extLst>
              <a:ext uri="{FF2B5EF4-FFF2-40B4-BE49-F238E27FC236}">
                <a16:creationId xmlns:a16="http://schemas.microsoft.com/office/drawing/2014/main" id="{7D44DB80-95AA-564B-8720-0D9B8F6628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3050" y="304800"/>
            <a:ext cx="872442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4000" dirty="0">
                <a:solidFill>
                  <a:schemeClr val="tx2"/>
                </a:solidFill>
                <a:latin typeface="Times New Roman" pitchFamily="18" charset="0"/>
              </a:rPr>
              <a:t>Newton’s method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A51B055-F78C-B542-BDC2-8438E23A412B}"/>
                  </a:ext>
                </a:extLst>
              </p:cNvPr>
              <p:cNvSpPr txBox="1"/>
              <p:nvPr/>
            </p:nvSpPr>
            <p:spPr>
              <a:xfrm>
                <a:off x="273050" y="1295400"/>
                <a:ext cx="8185150" cy="41549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Recall we want to solve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=0 </m:t>
                    </m:r>
                  </m:oMath>
                </a14:m>
                <a:r>
                  <a:rPr lang="en-US" sz="2400" dirty="0"/>
                  <a:t> for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ℛ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ℛ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	</m:t>
                    </m:r>
                  </m:oMath>
                </a14:m>
                <a:endParaRPr lang="en-US" sz="2400" dirty="0"/>
              </a:p>
              <a:p>
                <a:endParaRPr lang="en-US" sz="2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The Taylor expansion: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dirty="0"/>
                  <a:t>gives a linear approximation for the nonlinear function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2400" dirty="0"/>
                  <a:t> near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2400" dirty="0"/>
                  <a:t>.</a:t>
                </a:r>
              </a:p>
              <a:p>
                <a:endParaRPr 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=0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′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dirty="0"/>
              </a:p>
              <a:p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b="1" dirty="0"/>
                  <a:t>Algorithm: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A51B055-F78C-B542-BDC2-8438E23A41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050" y="1295400"/>
                <a:ext cx="8185150" cy="4154984"/>
              </a:xfrm>
              <a:prstGeom prst="rect">
                <a:avLst/>
              </a:prstGeom>
              <a:blipFill>
                <a:blip r:embed="rId3"/>
                <a:stretch>
                  <a:fillRect l="-1240" t="-1220" b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9F751549-3E0E-0C43-ABEA-4733D3FDACA9}"/>
                  </a:ext>
                </a:extLst>
              </p:cNvPr>
              <p:cNvSpPr/>
              <p:nvPr/>
            </p:nvSpPr>
            <p:spPr>
              <a:xfrm>
                <a:off x="273050" y="5727382"/>
                <a:ext cx="5029200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endParaRPr lang="en-US" sz="24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′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9F751549-3E0E-0C43-ABEA-4733D3FDAC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050" y="5727382"/>
                <a:ext cx="5029200" cy="830997"/>
              </a:xfrm>
              <a:prstGeom prst="rect">
                <a:avLst/>
              </a:prstGeom>
              <a:blipFill>
                <a:blip r:embed="rId4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240865F-A8F7-CC49-88FA-9E6F28A5F764}"/>
                  </a:ext>
                </a:extLst>
              </p:cNvPr>
              <p:cNvSpPr/>
              <p:nvPr/>
            </p:nvSpPr>
            <p:spPr>
              <a:xfrm>
                <a:off x="914400" y="5496550"/>
                <a:ext cx="300101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𝑠𝑡𝑎𝑟𝑡𝑖𝑛𝑔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𝑔𝑢𝑒𝑠𝑠</m:t>
                      </m:r>
                    </m:oMath>
                  </m:oMathPara>
                </a14:m>
                <a:endParaRPr lang="en-US" sz="24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240865F-A8F7-CC49-88FA-9E6F28A5F7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0" y="5496550"/>
                <a:ext cx="3001014" cy="461665"/>
              </a:xfrm>
              <a:prstGeom prst="rect">
                <a:avLst/>
              </a:prstGeom>
              <a:blipFill>
                <a:blip r:embed="rId5"/>
                <a:stretch>
                  <a:fillRect b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783287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quity">
  <a:themeElements>
    <a:clrScheme name="Equity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Equity">
      <a:majorFont>
        <a:latin typeface="Franklin Gothic Book"/>
        <a:ea typeface=""/>
        <a:cs typeface=""/>
        <a:font script="Grek" typeface="Calibri"/>
        <a:font script="Cyrl" typeface="Calibri"/>
        <a:font script="Jpan" typeface="HGｺﾞｼｯｸM"/>
        <a:font script="Hang" typeface="바탕"/>
        <a:font script="Hans" typeface="幼圆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erpetua"/>
        <a:ea typeface=""/>
        <a:cs typeface=""/>
        <a:font script="Grek" typeface="Cambria"/>
        <a:font script="Cyrl" typeface="Cambria"/>
        <a:font script="Jpan" typeface="HG創英ﾌﾟﾚｾﾞﾝｽEB"/>
        <a:font script="Hang" typeface="맑은 고딕"/>
        <a:font script="Hans" typeface="宋体"/>
        <a:font script="Hant" typeface="新細明體"/>
        <a:font script="Arab" typeface="Times New Roman"/>
        <a:font script="Hebr" typeface="Aharoni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Equity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tint val="30000"/>
                <a:satMod val="300000"/>
              </a:schemeClr>
              <a:schemeClr val="phClr">
                <a:tint val="40000"/>
                <a:satMod val="200000"/>
              </a:schemeClr>
            </a:duotone>
          </a:blip>
          <a:tile tx="0" ty="0" sx="70000" sy="70000" flip="none" algn="ctr"/>
        </a:blipFill>
        <a:blipFill>
          <a:blip xmlns:r="http://schemas.openxmlformats.org/officeDocument/2006/relationships" r:embed="rId1">
            <a:duotone>
              <a:schemeClr val="phClr">
                <a:shade val="22000"/>
                <a:satMod val="160000"/>
              </a:schemeClr>
              <a:schemeClr val="phClr">
                <a:shade val="45000"/>
                <a:satMod val="100000"/>
              </a:schemeClr>
            </a:duotone>
          </a:blip>
          <a:tile tx="0" ty="0" sx="65000" sy="65000" flip="none" algn="ctr"/>
        </a:blip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50800" dir="5400000" algn="t" rotWithShape="0">
              <a:srgbClr val="000000">
                <a:alpha val="60000"/>
              </a:srgbClr>
            </a:outerShdw>
          </a:effectLst>
          <a:scene3d>
            <a:camera prst="isometricBottomUp" fov="0">
              <a:rot lat="0" lon="0" rev="0"/>
            </a:camera>
            <a:lightRig rig="soft" dir="b">
              <a:rot lat="0" lon="0" rev="9000000"/>
            </a:lightRig>
          </a:scene3d>
          <a:sp3d contourW="35000" prstMaterial="matte">
            <a:bevelT w="4500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65000"/>
              </a:schemeClr>
            </a:gs>
            <a:gs pos="50000">
              <a:schemeClr val="phClr">
                <a:shade val="80000"/>
                <a:satMod val="155000"/>
              </a:schemeClr>
            </a:gs>
            <a:gs pos="100000">
              <a:schemeClr val="phClr">
                <a:tint val="95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tint val="95000"/>
                <a:satMod val="200000"/>
              </a:schemeClr>
              <a:schemeClr val="phClr">
                <a:shade val="80000"/>
                <a:satMod val="100000"/>
              </a:schemeClr>
            </a:duotone>
          </a:blip>
          <a:tile tx="0" ty="0" sx="55000" sy="5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Equity</Template>
  <TotalTime>87211</TotalTime>
  <Words>1427</Words>
  <Application>Microsoft Macintosh PowerPoint</Application>
  <PresentationFormat>On-screen Show (4:3)</PresentationFormat>
  <Paragraphs>257</Paragraphs>
  <Slides>23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3" baseType="lpstr">
      <vt:lpstr>Arial</vt:lpstr>
      <vt:lpstr>Calibri</vt:lpstr>
      <vt:lpstr>Cambria Math</vt:lpstr>
      <vt:lpstr>Courier New</vt:lpstr>
      <vt:lpstr>Franklin Gothic Book</vt:lpstr>
      <vt:lpstr>Perpetua</vt:lpstr>
      <vt:lpstr>Times New Roman</vt:lpstr>
      <vt:lpstr>Wingdings</vt:lpstr>
      <vt:lpstr>Wingdings 2</vt:lpstr>
      <vt:lpstr>Equity</vt:lpstr>
      <vt:lpstr>Nonlinear Equations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Introductory Solid Mechanics TAM 251</dc:title>
  <dc:creator>Mariana Silva Sohn</dc:creator>
  <cp:lastModifiedBy>Silva, Mariana Teixeira</cp:lastModifiedBy>
  <cp:revision>1297</cp:revision>
  <cp:lastPrinted>2018-03-08T18:06:52Z</cp:lastPrinted>
  <dcterms:created xsi:type="dcterms:W3CDTF">2012-07-21T17:56:31Z</dcterms:created>
  <dcterms:modified xsi:type="dcterms:W3CDTF">2020-04-02T04:19:45Z</dcterms:modified>
</cp:coreProperties>
</file>